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1" r:id="rId3"/>
    <p:sldId id="272" r:id="rId4"/>
    <p:sldId id="283" r:id="rId5"/>
    <p:sldId id="313" r:id="rId6"/>
    <p:sldId id="314" r:id="rId7"/>
    <p:sldId id="316" r:id="rId8"/>
    <p:sldId id="353" r:id="rId9"/>
    <p:sldId id="315" r:id="rId10"/>
    <p:sldId id="264" r:id="rId11"/>
    <p:sldId id="262" r:id="rId12"/>
    <p:sldId id="261" r:id="rId13"/>
    <p:sldId id="312" r:id="rId14"/>
    <p:sldId id="267" r:id="rId15"/>
    <p:sldId id="266" r:id="rId16"/>
    <p:sldId id="265" r:id="rId17"/>
    <p:sldId id="286" r:id="rId18"/>
    <p:sldId id="276" r:id="rId19"/>
    <p:sldId id="277" r:id="rId20"/>
    <p:sldId id="310" r:id="rId21"/>
    <p:sldId id="352" r:id="rId22"/>
    <p:sldId id="291" r:id="rId23"/>
    <p:sldId id="290" r:id="rId24"/>
    <p:sldId id="318" r:id="rId25"/>
    <p:sldId id="319" r:id="rId26"/>
    <p:sldId id="317" r:id="rId27"/>
    <p:sldId id="320" r:id="rId28"/>
    <p:sldId id="322" r:id="rId29"/>
    <p:sldId id="321" r:id="rId30"/>
    <p:sldId id="323" r:id="rId31"/>
    <p:sldId id="324" r:id="rId32"/>
    <p:sldId id="354" r:id="rId33"/>
    <p:sldId id="325" r:id="rId34"/>
    <p:sldId id="326" r:id="rId35"/>
    <p:sldId id="327" r:id="rId36"/>
    <p:sldId id="329" r:id="rId37"/>
    <p:sldId id="333" r:id="rId38"/>
    <p:sldId id="335" r:id="rId39"/>
    <p:sldId id="334" r:id="rId40"/>
    <p:sldId id="337" r:id="rId41"/>
    <p:sldId id="338" r:id="rId42"/>
    <p:sldId id="343" r:id="rId43"/>
    <p:sldId id="351" r:id="rId44"/>
    <p:sldId id="342" r:id="rId45"/>
    <p:sldId id="344" r:id="rId46"/>
    <p:sldId id="341" r:id="rId47"/>
    <p:sldId id="350" r:id="rId48"/>
    <p:sldId id="355" r:id="rId49"/>
    <p:sldId id="356" r:id="rId50"/>
    <p:sldId id="349" r:id="rId51"/>
    <p:sldId id="339" r:id="rId52"/>
    <p:sldId id="340" r:id="rId53"/>
    <p:sldId id="347" r:id="rId54"/>
    <p:sldId id="357" r:id="rId55"/>
    <p:sldId id="345" r:id="rId56"/>
    <p:sldId id="34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FF0000"/>
    <a:srgbClr val="FFFF00"/>
    <a:srgbClr val="FF9900"/>
    <a:srgbClr val="336699"/>
    <a:srgbClr val="008080"/>
    <a:srgbClr val="FF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13.xml"/><Relationship Id="rId7" Type="http://schemas.openxmlformats.org/officeDocument/2006/relationships/slide" Target="slides/slide18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s-ES"/>
              <a:t>Propa RCH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4D17BF9-9173-413D-B6A8-FDBA614203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DC4A66D-C687-4401-89F5-5BFF657430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B47C8-E9AE-450B-BD20-4E0DCBB0A908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2C248-BFE9-430E-99FA-4516C84A2DC8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1749D-1F99-4425-AA56-DA6B9D443EB7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80147-D16F-4A41-B673-40EC88F35A22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F2038-A897-47BF-998D-FDC2FD9E35E9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4FF81-A9AB-40F1-898D-252982D68F0A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73E76-5642-44C0-AD81-E68595C80D79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F2038-A897-47BF-998D-FDC2FD9E35E9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044F5-9611-496E-B18F-7BA10499221C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79A29-4103-4DBA-994C-5D7BED7D9A9A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C5418-21B2-4551-A65C-1550CCC7B5F9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853EB-EF32-442B-A734-382C7014AE20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044F5-9611-496E-B18F-7BA10499221C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6E1CB-CC68-4B74-8AC8-FFE0B1C362E8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671FB-D53A-4502-B8B7-3DB77D2CE362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671FB-D53A-4502-B8B7-3DB77D2CE362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853EB-EF32-442B-A734-382C7014AE20}" type="slidenum">
              <a:rPr lang="es-ES" smtClean="0"/>
              <a:pPr/>
              <a:t>25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671FB-D53A-4502-B8B7-3DB77D2CE362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853EB-EF32-442B-A734-382C7014AE20}" type="slidenum">
              <a:rPr lang="es-ES" smtClean="0"/>
              <a:pPr/>
              <a:t>40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853EB-EF32-442B-A734-382C7014AE20}" type="slidenum">
              <a:rPr lang="es-ES" smtClean="0"/>
              <a:pPr/>
              <a:t>55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34ED-1989-4A1F-801F-F2EB320E095D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11B7A-9F64-49A9-84BF-4CBD8C83FB03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34ED-1989-4A1F-801F-F2EB320E095D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34ED-1989-4A1F-801F-F2EB320E095D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34ED-1989-4A1F-801F-F2EB320E095D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34ED-1989-4A1F-801F-F2EB320E095D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853EB-EF32-442B-A734-382C7014AE20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C0A6-59E6-4EF9-BF41-00B5FE676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C248-3A35-4A0C-B4BA-BBA13CFCEC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88FE-7FD4-4F09-8DF4-5B0F4DEE20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D563-5324-4FB1-A0BE-2B5FE040B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5164-508B-4474-9C98-532DCCEE3F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BAFC-E747-4DE1-AB0D-832EA3F922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812B-9F02-401A-A00C-6D40831784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BBB0-11AE-4547-BBCA-93C0CEEB6B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8EA9-083F-40DE-B2A0-9A9B36008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640F-139E-4357-84A7-BAE967D3C5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4A23-3427-4A38-8F5F-682138E399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kumimoji="1"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BF388A3-0163-410B-A832-371E15BB49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api\Dropbox\VID-20161209-WA0013.mp4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37E96B-40C5-4AC0-9870-144F18524F2D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3648" y="3429000"/>
            <a:ext cx="7848872" cy="1427262"/>
          </a:xfrm>
        </p:spPr>
        <p:txBody>
          <a:bodyPr/>
          <a:lstStyle/>
          <a:p>
            <a:pPr eaLnBrk="1" hangingPunct="1"/>
            <a:r>
              <a:rPr lang="es-ES" dirty="0" smtClean="0"/>
              <a:t>Antenas para bandas bajas: prepárate para el mínimo solar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5517232"/>
            <a:ext cx="4464298" cy="965472"/>
          </a:xfrm>
        </p:spPr>
        <p:txBody>
          <a:bodyPr/>
          <a:lstStyle/>
          <a:p>
            <a:pPr eaLnBrk="1" hangingPunct="1"/>
            <a:r>
              <a:rPr lang="es-ES" dirty="0" smtClean="0"/>
              <a:t>EA5DY Salva Doménech         </a:t>
            </a:r>
          </a:p>
          <a:p>
            <a:pPr eaLnBrk="1" hangingPunct="1"/>
            <a:r>
              <a:rPr lang="es-ES" b="1" dirty="0" smtClean="0"/>
              <a:t>URE Sección</a:t>
            </a:r>
            <a:r>
              <a:rPr lang="es-ES_tradnl" b="1" dirty="0" smtClean="0"/>
              <a:t> Local Denia</a:t>
            </a:r>
            <a:endParaRPr lang="es-ES" b="1" dirty="0" smtClean="0"/>
          </a:p>
        </p:txBody>
      </p:sp>
      <p:pic>
        <p:nvPicPr>
          <p:cNvPr id="7" name="6 Imagen" descr="Logo-IberRadio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8640"/>
            <a:ext cx="5342530" cy="3312368"/>
          </a:xfrm>
          <a:prstGeom prst="rect">
            <a:avLst/>
          </a:prstGeom>
        </p:spPr>
      </p:pic>
      <p:pic>
        <p:nvPicPr>
          <p:cNvPr id="9" name="8 Imagen" descr="logo_bandera_ure_w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7" y="5538948"/>
            <a:ext cx="1440160" cy="91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19" y="1867647"/>
            <a:ext cx="9056485" cy="5089745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0A4799-52E4-40B7-B4DF-E9F386ECE647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El Sol emite radiación y partículas muy energéticas (viento solar)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426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Iones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Electrones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Protones</a:t>
            </a:r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Rayos gamma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Rayos X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Rayos UV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Luz visible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dirty="0" err="1" smtClean="0"/>
              <a:t>Infrarojos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r>
              <a:rPr lang="es-ES" sz="2400" dirty="0" smtClean="0"/>
              <a:t>Radiofrecuencia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ionización y des-ionización es un proceso continuo en la ionosfera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3923928" y="1935237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IONIZACIÓN</a:t>
            </a:r>
          </a:p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     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3347864" y="5733256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DES-IONIZACIÓN</a:t>
            </a:r>
          </a:p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     </a:t>
            </a:r>
          </a:p>
        </p:txBody>
      </p:sp>
      <p:pic>
        <p:nvPicPr>
          <p:cNvPr id="17" name="16 Imagen" descr="382362357c839db33e2b75c2f767136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315" y="3140968"/>
            <a:ext cx="1582517" cy="1800795"/>
          </a:xfrm>
          <a:prstGeom prst="rect">
            <a:avLst/>
          </a:prstGeom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403648" y="4941168"/>
            <a:ext cx="201622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Átomo neutro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     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40152" y="4941168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Átomo </a:t>
            </a:r>
            <a:r>
              <a:rPr lang="es-ES" sz="2000" b="1" baseline="30000" dirty="0" smtClean="0">
                <a:solidFill>
                  <a:schemeClr val="tx2"/>
                </a:solidFill>
                <a:latin typeface="Arial" charset="0"/>
              </a:rPr>
              <a:t>(+)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" name="21 Flecha curvada hacia abajo"/>
          <p:cNvSpPr/>
          <p:nvPr/>
        </p:nvSpPr>
        <p:spPr>
          <a:xfrm>
            <a:off x="2051720" y="1340768"/>
            <a:ext cx="5688632" cy="1368152"/>
          </a:xfrm>
          <a:prstGeom prst="curvedDownArrow">
            <a:avLst>
              <a:gd name="adj1" fmla="val 25000"/>
              <a:gd name="adj2" fmla="val 59751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3" name="22 Imagen" descr="382362357c839db33e2b75c2f767136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1519237" cy="1728787"/>
          </a:xfrm>
          <a:prstGeom prst="rect">
            <a:avLst/>
          </a:prstGeom>
        </p:spPr>
      </p:pic>
      <p:sp>
        <p:nvSpPr>
          <p:cNvPr id="24" name="23 Flecha curvada hacia abajo"/>
          <p:cNvSpPr/>
          <p:nvPr/>
        </p:nvSpPr>
        <p:spPr>
          <a:xfrm rot="10800000">
            <a:off x="1763689" y="5373216"/>
            <a:ext cx="5688632" cy="1368152"/>
          </a:xfrm>
          <a:prstGeom prst="curvedDownArrow">
            <a:avLst>
              <a:gd name="adj1" fmla="val 25000"/>
              <a:gd name="adj2" fmla="val 59751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26 Imagen" descr="SNic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3645024"/>
            <a:ext cx="504056" cy="504056"/>
          </a:xfrm>
          <a:prstGeom prst="rect">
            <a:avLst/>
          </a:prstGeom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812360" y="4233282"/>
            <a:ext cx="146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electrón </a:t>
            </a:r>
            <a:r>
              <a:rPr lang="es-ES" sz="2000" b="1" baseline="30000" dirty="0" smtClean="0">
                <a:solidFill>
                  <a:schemeClr val="tx2"/>
                </a:solidFill>
                <a:latin typeface="Arial" charset="0"/>
              </a:rPr>
              <a:t>(-)</a:t>
            </a:r>
            <a:endParaRPr lang="es-ES" sz="2000" b="1" baseline="30000" dirty="0">
              <a:solidFill>
                <a:schemeClr val="tx2"/>
              </a:solidFill>
              <a:latin typeface="Arial" charset="0"/>
            </a:endParaRPr>
          </a:p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     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7308304" y="3933056"/>
            <a:ext cx="86409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35 Imagen" descr="giphy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958964">
            <a:off x="1267611" y="2423395"/>
            <a:ext cx="667974" cy="1121977"/>
          </a:xfrm>
          <a:prstGeom prst="rect">
            <a:avLst/>
          </a:prstGeom>
        </p:spPr>
      </p:pic>
      <p:pic>
        <p:nvPicPr>
          <p:cNvPr id="32" name="31 Imagen" descr="animated-sun-image-086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53383">
            <a:off x="-83963" y="1379728"/>
            <a:ext cx="1543261" cy="13205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C9E9F2-5059-4B24-ABF3-38CA1F3B7808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smtClean="0"/>
              <a:t>Estructura de la ionosfera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80010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5394229">
            <a:off x="-563562" y="292417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Altura (km)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819400" y="6400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Densidad de electrones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2971800" y="99060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DÍA                                      NOCHE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752600" y="3200400"/>
            <a:ext cx="9144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Capa F2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752600" y="4114800"/>
            <a:ext cx="9144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Capa F1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905000" y="4953000"/>
            <a:ext cx="9144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 dirty="0">
                <a:solidFill>
                  <a:schemeClr val="bg1"/>
                </a:solidFill>
                <a:latin typeface="Arial" charset="0"/>
              </a:rPr>
              <a:t>Esporádica E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962400" y="4953000"/>
            <a:ext cx="11430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Capa E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1676400" y="5715000"/>
            <a:ext cx="11430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Capa D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048000" y="1651000"/>
            <a:ext cx="9144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Satélite (AO7)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7289800" y="2222500"/>
            <a:ext cx="12192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Termósfera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7302500" y="1371600"/>
            <a:ext cx="12192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Exósfera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7315200" y="5334000"/>
            <a:ext cx="12192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Mesósfera</a:t>
            </a: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7315200" y="5715000"/>
            <a:ext cx="12192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Estratosfera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7315200" y="5943600"/>
            <a:ext cx="12192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Troposfera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7239000" y="4800600"/>
            <a:ext cx="12192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Meteoritos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5334000" y="3733800"/>
            <a:ext cx="9144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Capa F2</a:t>
            </a: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762000" y="2819400"/>
            <a:ext cx="3048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5486400" y="5748338"/>
            <a:ext cx="685800" cy="152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Globo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385792" y="4941168"/>
            <a:ext cx="914400" cy="22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 dirty="0">
                <a:solidFill>
                  <a:schemeClr val="bg1"/>
                </a:solidFill>
                <a:latin typeface="Arial" charset="0"/>
              </a:rPr>
              <a:t>Esporádica 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CE071-8C10-418A-B907-0AED8E20CBD1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Tres capas son clave en la propagación</a:t>
            </a:r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921152" y="908720"/>
            <a:ext cx="3222848" cy="5257800"/>
          </a:xfrm>
          <a:noFill/>
        </p:spPr>
        <p:txBody>
          <a:bodyPr/>
          <a:lstStyle/>
          <a:p>
            <a:pPr marL="342900" lvl="1" indent="-342900" eaLnBrk="1" hangingPunct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s-ES" dirty="0" smtClean="0"/>
          </a:p>
          <a:p>
            <a:pPr marL="342900" lvl="1" indent="-342900" eaLnBrk="1" hangingPunct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" dirty="0" smtClean="0"/>
              <a:t>Capa F (F1 y F2)</a:t>
            </a:r>
            <a:r>
              <a:rPr lang="es-ES_tradnl" sz="2400" dirty="0" smtClean="0">
                <a:ea typeface="+mn-ea"/>
                <a:cs typeface="+mn-cs"/>
              </a:rPr>
              <a:t> 150 a +350 km</a:t>
            </a:r>
            <a:endParaRPr lang="es-ES" sz="2400" dirty="0" smtClean="0">
              <a:ea typeface="+mn-ea"/>
              <a:cs typeface="+mn-cs"/>
            </a:endParaRPr>
          </a:p>
          <a:p>
            <a:pPr eaLnBrk="1" hangingPunct="1">
              <a:buClr>
                <a:schemeClr val="tx1"/>
              </a:buClr>
            </a:pPr>
            <a:endParaRPr lang="es-ES" sz="4000" dirty="0" smtClean="0"/>
          </a:p>
          <a:p>
            <a:pPr marL="342900" lvl="1" indent="-342900" eaLnBrk="1" hangingPunct="1">
              <a:buClr>
                <a:schemeClr val="tx1"/>
              </a:buClr>
              <a:buSzPct val="60000"/>
              <a:buNone/>
            </a:pPr>
            <a:r>
              <a:rPr lang="es-ES_tradnl" sz="2400" dirty="0" smtClean="0">
                <a:ea typeface="+mn-ea"/>
                <a:cs typeface="+mn-cs"/>
              </a:rPr>
              <a:t>			</a:t>
            </a:r>
            <a:endParaRPr lang="es-ES" dirty="0" smtClean="0"/>
          </a:p>
          <a:p>
            <a:pPr eaLnBrk="1" hangingPunct="1">
              <a:buClr>
                <a:schemeClr val="tx1"/>
              </a:buClr>
            </a:pPr>
            <a:r>
              <a:rPr lang="es-ES" dirty="0" smtClean="0"/>
              <a:t>Capa E  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es-ES" sz="2400" dirty="0" smtClean="0"/>
              <a:t>    90 a 120 km</a:t>
            </a:r>
          </a:p>
          <a:p>
            <a:pPr eaLnBrk="1" hangingPunct="1">
              <a:buClr>
                <a:schemeClr val="tx1"/>
              </a:buClr>
            </a:pPr>
            <a:endParaRPr lang="es-ES_tradnl" sz="2400" dirty="0" smtClean="0"/>
          </a:p>
          <a:p>
            <a:pPr eaLnBrk="1" hangingPunct="1">
              <a:buClr>
                <a:schemeClr val="tx1"/>
              </a:buClr>
            </a:pPr>
            <a:r>
              <a:rPr lang="es-ES_tradnl" dirty="0" smtClean="0"/>
              <a:t>Capa D  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es-ES_tradnl" sz="2400" dirty="0" smtClean="0"/>
              <a:t>    60 a 90 km</a:t>
            </a:r>
            <a:endParaRPr lang="es-ES" sz="2400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s-ES" dirty="0" smtClean="0"/>
              <a:t>		</a:t>
            </a:r>
            <a:endParaRPr lang="es-ES" sz="2400" dirty="0" smtClean="0"/>
          </a:p>
        </p:txBody>
      </p:sp>
      <p:grpSp>
        <p:nvGrpSpPr>
          <p:cNvPr id="25" name="24 Grupo"/>
          <p:cNvGrpSpPr/>
          <p:nvPr/>
        </p:nvGrpSpPr>
        <p:grpSpPr>
          <a:xfrm>
            <a:off x="76200" y="1279525"/>
            <a:ext cx="7520136" cy="4908550"/>
            <a:chOff x="76200" y="1279525"/>
            <a:chExt cx="4419600" cy="4908550"/>
          </a:xfrm>
        </p:grpSpPr>
        <p:sp>
          <p:nvSpPr>
            <p:cNvPr id="13315" name="Line 15"/>
            <p:cNvSpPr>
              <a:spLocks noChangeShapeType="1"/>
            </p:cNvSpPr>
            <p:nvPr/>
          </p:nvSpPr>
          <p:spPr bwMode="auto">
            <a:xfrm flipV="1">
              <a:off x="3429000" y="1600200"/>
              <a:ext cx="0" cy="4038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16" name="Line 14"/>
            <p:cNvSpPr>
              <a:spLocks noChangeShapeType="1"/>
            </p:cNvSpPr>
            <p:nvPr/>
          </p:nvSpPr>
          <p:spPr bwMode="auto">
            <a:xfrm flipV="1">
              <a:off x="914400" y="1600200"/>
              <a:ext cx="0" cy="4038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19" name="Freeform 9"/>
            <p:cNvSpPr>
              <a:spLocks/>
            </p:cNvSpPr>
            <p:nvPr/>
          </p:nvSpPr>
          <p:spPr bwMode="auto">
            <a:xfrm>
              <a:off x="914400" y="52578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444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0" name="Freeform 10"/>
            <p:cNvSpPr>
              <a:spLocks/>
            </p:cNvSpPr>
            <p:nvPr/>
          </p:nvSpPr>
          <p:spPr bwMode="auto">
            <a:xfrm>
              <a:off x="914400" y="44196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59055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1" name="Freeform 11"/>
            <p:cNvSpPr>
              <a:spLocks/>
            </p:cNvSpPr>
            <p:nvPr/>
          </p:nvSpPr>
          <p:spPr bwMode="auto">
            <a:xfrm>
              <a:off x="914400" y="36322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4730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auto">
            <a:xfrm>
              <a:off x="914400" y="23622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5810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3" name="Freeform 13"/>
            <p:cNvSpPr>
              <a:spLocks/>
            </p:cNvSpPr>
            <p:nvPr/>
          </p:nvSpPr>
          <p:spPr bwMode="auto">
            <a:xfrm>
              <a:off x="914400" y="14478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59055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24" name="Text Box 16"/>
            <p:cNvSpPr txBox="1">
              <a:spLocks noChangeArrowheads="1"/>
            </p:cNvSpPr>
            <p:nvPr/>
          </p:nvSpPr>
          <p:spPr bwMode="auto">
            <a:xfrm>
              <a:off x="1676400" y="5486400"/>
              <a:ext cx="2819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TIERRA</a:t>
              </a:r>
            </a:p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     </a:t>
              </a:r>
            </a:p>
          </p:txBody>
        </p:sp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1676400" y="4293096"/>
              <a:ext cx="1168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solidFill>
                    <a:schemeClr val="tx2"/>
                  </a:solidFill>
                  <a:latin typeface="Arial" charset="0"/>
                </a:rPr>
                <a:t>Capa D</a:t>
              </a:r>
            </a:p>
          </p:txBody>
        </p:sp>
        <p:sp>
          <p:nvSpPr>
            <p:cNvPr id="13326" name="Text Box 18"/>
            <p:cNvSpPr txBox="1">
              <a:spLocks noChangeArrowheads="1"/>
            </p:cNvSpPr>
            <p:nvPr/>
          </p:nvSpPr>
          <p:spPr bwMode="auto">
            <a:xfrm>
              <a:off x="228600" y="39624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3327" name="Text Box 19"/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200</a:t>
              </a:r>
            </a:p>
          </p:txBody>
        </p:sp>
        <p:sp>
          <p:nvSpPr>
            <p:cNvPr id="13328" name="Text Box 20"/>
            <p:cNvSpPr txBox="1">
              <a:spLocks noChangeArrowheads="1"/>
            </p:cNvSpPr>
            <p:nvPr/>
          </p:nvSpPr>
          <p:spPr bwMode="auto">
            <a:xfrm>
              <a:off x="228600" y="14478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300</a:t>
              </a:r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76200" y="4845050"/>
              <a:ext cx="1143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800" b="1">
                  <a:solidFill>
                    <a:schemeClr val="tx2"/>
                  </a:solidFill>
                  <a:latin typeface="Arial" charset="0"/>
                </a:rPr>
                <a:t>Altura </a:t>
              </a:r>
            </a:p>
            <a:p>
              <a:r>
                <a:rPr lang="es-ES" sz="1800" b="1">
                  <a:solidFill>
                    <a:schemeClr val="tx2"/>
                  </a:solidFill>
                  <a:latin typeface="Arial" charset="0"/>
                </a:rPr>
                <a:t>(km)</a:t>
              </a:r>
            </a:p>
          </p:txBody>
        </p:sp>
        <p:sp>
          <p:nvSpPr>
            <p:cNvPr id="13330" name="Text Box 22"/>
            <p:cNvSpPr txBox="1">
              <a:spLocks noChangeArrowheads="1"/>
            </p:cNvSpPr>
            <p:nvPr/>
          </p:nvSpPr>
          <p:spPr bwMode="auto">
            <a:xfrm>
              <a:off x="1676400" y="3429000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 dirty="0">
                  <a:solidFill>
                    <a:schemeClr val="tx2"/>
                  </a:solidFill>
                  <a:latin typeface="Arial" charset="0"/>
                </a:rPr>
                <a:t>Capa E</a:t>
              </a:r>
            </a:p>
          </p:txBody>
        </p:sp>
        <p:sp>
          <p:nvSpPr>
            <p:cNvPr id="13331" name="Text Box 23"/>
            <p:cNvSpPr txBox="1">
              <a:spLocks noChangeArrowheads="1"/>
            </p:cNvSpPr>
            <p:nvPr/>
          </p:nvSpPr>
          <p:spPr bwMode="auto">
            <a:xfrm>
              <a:off x="1524000" y="2209800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Capa F1</a:t>
              </a:r>
            </a:p>
          </p:txBody>
        </p:sp>
        <p:sp>
          <p:nvSpPr>
            <p:cNvPr id="13332" name="Text Box 24"/>
            <p:cNvSpPr txBox="1">
              <a:spLocks noChangeArrowheads="1"/>
            </p:cNvSpPr>
            <p:nvPr/>
          </p:nvSpPr>
          <p:spPr bwMode="auto">
            <a:xfrm>
              <a:off x="1524000" y="1279525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 dirty="0">
                  <a:solidFill>
                    <a:schemeClr val="tx2"/>
                  </a:solidFill>
                  <a:latin typeface="Arial" charset="0"/>
                </a:rPr>
                <a:t>Capa F2</a:t>
              </a:r>
            </a:p>
          </p:txBody>
        </p:sp>
        <p:sp>
          <p:nvSpPr>
            <p:cNvPr id="13333" name="Line 25"/>
            <p:cNvSpPr>
              <a:spLocks noChangeShapeType="1"/>
            </p:cNvSpPr>
            <p:nvPr/>
          </p:nvSpPr>
          <p:spPr bwMode="auto">
            <a:xfrm flipV="1">
              <a:off x="914400" y="3200400"/>
              <a:ext cx="685800" cy="23622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4" name="Line 26"/>
            <p:cNvSpPr>
              <a:spLocks noChangeShapeType="1"/>
            </p:cNvSpPr>
            <p:nvPr/>
          </p:nvSpPr>
          <p:spPr bwMode="auto">
            <a:xfrm flipV="1">
              <a:off x="914400" y="4724400"/>
              <a:ext cx="762000" cy="8382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5" name="Line 27"/>
            <p:cNvSpPr>
              <a:spLocks noChangeShapeType="1"/>
            </p:cNvSpPr>
            <p:nvPr/>
          </p:nvSpPr>
          <p:spPr bwMode="auto">
            <a:xfrm flipH="1">
              <a:off x="1676400" y="4191000"/>
              <a:ext cx="533400" cy="5334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36" name="Line 28"/>
            <p:cNvSpPr>
              <a:spLocks noChangeShapeType="1"/>
            </p:cNvSpPr>
            <p:nvPr/>
          </p:nvSpPr>
          <p:spPr bwMode="auto">
            <a:xfrm flipV="1">
              <a:off x="914400" y="4572000"/>
              <a:ext cx="304800" cy="9906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2CE48B-0420-4CA3-9C52-87F23C8482F5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Las capas F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 flipV="1">
            <a:off x="3429000" y="1600200"/>
            <a:ext cx="0" cy="403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flipV="1">
            <a:off x="914400" y="1600200"/>
            <a:ext cx="0" cy="403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6" name="Freeform 5"/>
          <p:cNvSpPr>
            <a:spLocks/>
          </p:cNvSpPr>
          <p:nvPr/>
        </p:nvSpPr>
        <p:spPr bwMode="auto">
          <a:xfrm>
            <a:off x="914400" y="52578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7" name="Freeform 6"/>
          <p:cNvSpPr>
            <a:spLocks/>
          </p:cNvSpPr>
          <p:nvPr/>
        </p:nvSpPr>
        <p:spPr bwMode="auto">
          <a:xfrm>
            <a:off x="914400" y="44196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63550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68" name="Freeform 7"/>
          <p:cNvSpPr>
            <a:spLocks/>
          </p:cNvSpPr>
          <p:nvPr/>
        </p:nvSpPr>
        <p:spPr bwMode="auto">
          <a:xfrm>
            <a:off x="914400" y="36322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50850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>
            <a:off x="914400" y="23622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715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914400" y="14478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715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1676400" y="4267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D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228600" y="3962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100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28600" y="2590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200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28600" y="1447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300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76200" y="48450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Altura </a:t>
            </a:r>
          </a:p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(km)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16764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E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1524000" y="2209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Capa F1</a:t>
            </a: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1524000" y="12795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Capa F2</a:t>
            </a:r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 flipV="1">
            <a:off x="914400" y="914400"/>
            <a:ext cx="838200" cy="4648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914400" y="1676400"/>
            <a:ext cx="1143000" cy="3886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>
            <a:off x="2057400" y="1676400"/>
            <a:ext cx="1066800" cy="3505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82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581400" y="1371600"/>
            <a:ext cx="5410200" cy="52578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s-ES" sz="2400" smtClean="0"/>
              <a:t>Altura de 150 a 220 km (F1)</a:t>
            </a:r>
          </a:p>
          <a:p>
            <a:pPr eaLnBrk="1" hangingPunct="1">
              <a:buClr>
                <a:schemeClr val="tx1"/>
              </a:buClr>
            </a:pPr>
            <a:r>
              <a:rPr lang="es-ES" sz="2400" smtClean="0"/>
              <a:t>Altura de 250 a 350+ km (F2)</a:t>
            </a:r>
          </a:p>
          <a:p>
            <a:pPr eaLnBrk="1" hangingPunct="1">
              <a:buClr>
                <a:schemeClr val="tx1"/>
              </a:buClr>
            </a:pPr>
            <a:r>
              <a:rPr lang="es-ES" sz="2400" smtClean="0"/>
              <a:t>De noche se fusionan en una única capa F</a:t>
            </a:r>
          </a:p>
          <a:p>
            <a:pPr eaLnBrk="1" hangingPunct="1">
              <a:buClr>
                <a:schemeClr val="tx1"/>
              </a:buClr>
            </a:pPr>
            <a:r>
              <a:rPr lang="es-ES" sz="2400" smtClean="0"/>
              <a:t>F2 es la principal capa que refracta las señales de HF</a:t>
            </a:r>
          </a:p>
          <a:p>
            <a:pPr eaLnBrk="1" hangingPunct="1">
              <a:buClr>
                <a:schemeClr val="tx1"/>
              </a:buClr>
            </a:pPr>
            <a:r>
              <a:rPr lang="es-ES" sz="2400" smtClean="0"/>
              <a:t>Hasta 4.000 km en un único salto</a:t>
            </a:r>
          </a:p>
          <a:p>
            <a:pPr eaLnBrk="1" hangingPunct="1">
              <a:buClr>
                <a:schemeClr val="tx1"/>
              </a:buClr>
            </a:pPr>
            <a:r>
              <a:rPr lang="es-ES" sz="2400" smtClean="0"/>
              <a:t>Comportamiento muy irregular y cambiante por hora del día, estación del año y ciclo solar </a:t>
            </a:r>
          </a:p>
          <a:p>
            <a:pPr eaLnBrk="1" hangingPunct="1">
              <a:buClr>
                <a:schemeClr val="tx1"/>
              </a:buClr>
            </a:pPr>
            <a:endParaRPr lang="es-ES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s-ES" sz="2000" smtClean="0"/>
              <a:t>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B6FE08-6F09-4CAE-B281-ACC1F2A44345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capa E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V="1">
            <a:off x="3429000" y="1600200"/>
            <a:ext cx="0" cy="403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V="1">
            <a:off x="914400" y="1600200"/>
            <a:ext cx="0" cy="403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2" name="Freeform 5"/>
          <p:cNvSpPr>
            <a:spLocks/>
          </p:cNvSpPr>
          <p:nvPr/>
        </p:nvSpPr>
        <p:spPr bwMode="auto">
          <a:xfrm>
            <a:off x="914400" y="52578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914400" y="44196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66725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44" name="Freeform 7"/>
          <p:cNvSpPr>
            <a:spLocks/>
          </p:cNvSpPr>
          <p:nvPr/>
        </p:nvSpPr>
        <p:spPr bwMode="auto">
          <a:xfrm>
            <a:off x="914400" y="36322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730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45" name="Freeform 8"/>
          <p:cNvSpPr>
            <a:spLocks/>
          </p:cNvSpPr>
          <p:nvPr/>
        </p:nvSpPr>
        <p:spPr bwMode="auto">
          <a:xfrm>
            <a:off x="914400" y="23622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810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6" name="Freeform 9"/>
          <p:cNvSpPr>
            <a:spLocks/>
          </p:cNvSpPr>
          <p:nvPr/>
        </p:nvSpPr>
        <p:spPr bwMode="auto">
          <a:xfrm>
            <a:off x="914400" y="14478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9055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1676400" y="4267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D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228600" y="3962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100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228600" y="2590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200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228600" y="1447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300</a:t>
            </a:r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76200" y="48450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Altura </a:t>
            </a:r>
          </a:p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(km)</a:t>
            </a:r>
          </a:p>
        </p:txBody>
      </p:sp>
      <p:sp>
        <p:nvSpPr>
          <p:cNvPr id="14352" name="Text Box 15"/>
          <p:cNvSpPr txBox="1">
            <a:spLocks noChangeArrowheads="1"/>
          </p:cNvSpPr>
          <p:nvPr/>
        </p:nvSpPr>
        <p:spPr bwMode="auto">
          <a:xfrm>
            <a:off x="16764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Capa E</a:t>
            </a: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1524000" y="2209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F1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1524000" y="12795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F2</a:t>
            </a:r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V="1">
            <a:off x="914400" y="2743200"/>
            <a:ext cx="762000" cy="2819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V="1">
            <a:off x="914400" y="3810000"/>
            <a:ext cx="1066800" cy="1752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>
            <a:off x="1981200" y="3810000"/>
            <a:ext cx="990600" cy="144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58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581400" y="1371600"/>
            <a:ext cx="5410200" cy="525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400" dirty="0" smtClean="0"/>
              <a:t>Altura de 90 a 120 km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400" dirty="0" smtClean="0"/>
              <a:t>Se forma por la radiación solar de Rayos X blandos y UV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400" dirty="0" smtClean="0"/>
              <a:t>Principal responsable de la </a:t>
            </a:r>
            <a:r>
              <a:rPr lang="es-ES" sz="2400" dirty="0" err="1" smtClean="0"/>
              <a:t>propa</a:t>
            </a:r>
            <a:r>
              <a:rPr lang="es-ES" sz="2400" dirty="0" smtClean="0"/>
              <a:t> en 160m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400" dirty="0" smtClean="0"/>
              <a:t>En ocasiones aparece la Es, en pequeñas nubes con finas capas muy reflectantes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400" dirty="0" smtClean="0"/>
              <a:t>La Es puede durar desde minutos hasta varias horas.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000" dirty="0" smtClean="0"/>
              <a:t>Más frecuente en torno al </a:t>
            </a:r>
            <a:r>
              <a:rPr lang="es-ES" sz="2000" dirty="0" err="1" smtClean="0"/>
              <a:t>equinox</a:t>
            </a:r>
            <a:r>
              <a:rPr lang="es-ES" sz="2000" dirty="0" smtClean="0"/>
              <a:t> de verano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Tx/>
            </a:pPr>
            <a:r>
              <a:rPr lang="es-ES" sz="2000" dirty="0" smtClean="0"/>
              <a:t>Puede refractar HF  e incluso VHF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s-ES" sz="2000" dirty="0" smtClean="0"/>
              <a:t>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CE071-8C10-418A-B907-0AED8E20CBD1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13315" name="Line 15"/>
          <p:cNvSpPr>
            <a:spLocks noChangeShapeType="1"/>
          </p:cNvSpPr>
          <p:nvPr/>
        </p:nvSpPr>
        <p:spPr bwMode="auto">
          <a:xfrm flipV="1">
            <a:off x="3429000" y="1600200"/>
            <a:ext cx="0" cy="403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14"/>
          <p:cNvSpPr>
            <a:spLocks noChangeShapeType="1"/>
          </p:cNvSpPr>
          <p:nvPr/>
        </p:nvSpPr>
        <p:spPr bwMode="auto">
          <a:xfrm flipV="1">
            <a:off x="914400" y="1600200"/>
            <a:ext cx="0" cy="403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capa D</a:t>
            </a:r>
          </a:p>
        </p:txBody>
      </p:sp>
      <p:sp>
        <p:nvSpPr>
          <p:cNvPr id="1331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81400" y="1371600"/>
            <a:ext cx="5410200" cy="5257800"/>
          </a:xfrm>
          <a:noFill/>
        </p:spPr>
        <p:txBody>
          <a:bodyPr/>
          <a:lstStyle/>
          <a:p>
            <a:pPr marL="342900" lvl="1" indent="-342900" eaLnBrk="1" hangingPunct="1"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s-ES_tradnl" dirty="0" smtClean="0"/>
              <a:t>Es la principal responsable de la falta de propagación diurna en bandas bajas</a:t>
            </a:r>
            <a:endParaRPr lang="es-ES" sz="2400" dirty="0" smtClean="0"/>
          </a:p>
          <a:p>
            <a:pPr eaLnBrk="1" hangingPunct="1">
              <a:buClr>
                <a:schemeClr val="tx1"/>
              </a:buClr>
            </a:pPr>
            <a:endParaRPr lang="es-ES_tradnl" sz="2400" dirty="0" smtClean="0"/>
          </a:p>
          <a:p>
            <a:pPr eaLnBrk="1" hangingPunct="1">
              <a:buClr>
                <a:schemeClr val="tx1"/>
              </a:buClr>
            </a:pPr>
            <a:r>
              <a:rPr lang="es-ES_tradnl" sz="2400" dirty="0" smtClean="0"/>
              <a:t>Capa D </a:t>
            </a:r>
            <a:endParaRPr lang="es-ES" sz="2400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s-ES" dirty="0" smtClean="0"/>
              <a:t>		</a:t>
            </a:r>
            <a:r>
              <a:rPr lang="es-ES" sz="2400" dirty="0" smtClean="0"/>
              <a:t>0-4 </a:t>
            </a:r>
            <a:r>
              <a:rPr lang="es-ES" sz="2400" dirty="0" err="1" smtClean="0"/>
              <a:t>Mhz</a:t>
            </a:r>
            <a:r>
              <a:rPr lang="es-ES" sz="2400" dirty="0" smtClean="0"/>
              <a:t> Bloqueo total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s-ES" sz="2400" dirty="0" smtClean="0"/>
              <a:t>		4-9 </a:t>
            </a:r>
            <a:r>
              <a:rPr lang="es-ES" sz="2400" dirty="0" err="1" smtClean="0"/>
              <a:t>Mhz</a:t>
            </a:r>
            <a:r>
              <a:rPr lang="es-ES" sz="2400" dirty="0" smtClean="0"/>
              <a:t> Muy fuerte atenuación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s-ES" sz="2400" dirty="0" smtClean="0"/>
              <a:t>		9-14 </a:t>
            </a:r>
            <a:r>
              <a:rPr lang="es-ES" sz="2400" dirty="0" err="1" smtClean="0"/>
              <a:t>Mhz</a:t>
            </a:r>
            <a:r>
              <a:rPr lang="es-ES" sz="2400" dirty="0" smtClean="0"/>
              <a:t> Ligera atenuación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s-ES" sz="2400" dirty="0" smtClean="0"/>
              <a:t>	</a:t>
            </a:r>
          </a:p>
        </p:txBody>
      </p:sp>
      <p:sp>
        <p:nvSpPr>
          <p:cNvPr id="13319" name="Freeform 9"/>
          <p:cNvSpPr>
            <a:spLocks/>
          </p:cNvSpPr>
          <p:nvPr/>
        </p:nvSpPr>
        <p:spPr bwMode="auto">
          <a:xfrm>
            <a:off x="914400" y="52578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20" name="Freeform 10"/>
          <p:cNvSpPr>
            <a:spLocks/>
          </p:cNvSpPr>
          <p:nvPr/>
        </p:nvSpPr>
        <p:spPr bwMode="auto">
          <a:xfrm>
            <a:off x="914400" y="44196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730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21" name="Freeform 11"/>
          <p:cNvSpPr>
            <a:spLocks/>
          </p:cNvSpPr>
          <p:nvPr/>
        </p:nvSpPr>
        <p:spPr bwMode="auto">
          <a:xfrm>
            <a:off x="914400" y="36322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730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22" name="Freeform 12"/>
          <p:cNvSpPr>
            <a:spLocks/>
          </p:cNvSpPr>
          <p:nvPr/>
        </p:nvSpPr>
        <p:spPr bwMode="auto">
          <a:xfrm>
            <a:off x="914400" y="23622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810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23" name="Freeform 13"/>
          <p:cNvSpPr>
            <a:spLocks/>
          </p:cNvSpPr>
          <p:nvPr/>
        </p:nvSpPr>
        <p:spPr bwMode="auto">
          <a:xfrm>
            <a:off x="914400" y="1447800"/>
            <a:ext cx="2590800" cy="330200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9055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1676400" y="54864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TIERRA</a:t>
            </a:r>
          </a:p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     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1676400" y="4267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Capa</a:t>
            </a:r>
            <a:r>
              <a:rPr lang="es-ES" sz="2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ES" sz="2000" b="1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auto">
          <a:xfrm>
            <a:off x="228600" y="3962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100</a:t>
            </a:r>
          </a:p>
        </p:txBody>
      </p:sp>
      <p:sp>
        <p:nvSpPr>
          <p:cNvPr id="13327" name="Text Box 19"/>
          <p:cNvSpPr txBox="1">
            <a:spLocks noChangeArrowheads="1"/>
          </p:cNvSpPr>
          <p:nvPr/>
        </p:nvSpPr>
        <p:spPr bwMode="auto">
          <a:xfrm>
            <a:off x="228600" y="2590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200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300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76200" y="48450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Altura </a:t>
            </a:r>
          </a:p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(km)</a:t>
            </a: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16764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E</a:t>
            </a: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524000" y="2209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Capa F1</a:t>
            </a:r>
          </a:p>
        </p:txBody>
      </p:sp>
      <p:sp>
        <p:nvSpPr>
          <p:cNvPr id="13332" name="Text Box 24"/>
          <p:cNvSpPr txBox="1">
            <a:spLocks noChangeArrowheads="1"/>
          </p:cNvSpPr>
          <p:nvPr/>
        </p:nvSpPr>
        <p:spPr bwMode="auto">
          <a:xfrm>
            <a:off x="1524000" y="12795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F2</a:t>
            </a:r>
          </a:p>
        </p:txBody>
      </p:sp>
      <p:sp>
        <p:nvSpPr>
          <p:cNvPr id="13333" name="Line 25"/>
          <p:cNvSpPr>
            <a:spLocks noChangeShapeType="1"/>
          </p:cNvSpPr>
          <p:nvPr/>
        </p:nvSpPr>
        <p:spPr bwMode="auto">
          <a:xfrm flipV="1">
            <a:off x="914400" y="3200400"/>
            <a:ext cx="685800" cy="2362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334" name="Line 26"/>
          <p:cNvSpPr>
            <a:spLocks noChangeShapeType="1"/>
          </p:cNvSpPr>
          <p:nvPr/>
        </p:nvSpPr>
        <p:spPr bwMode="auto">
          <a:xfrm flipV="1">
            <a:off x="914400" y="4724400"/>
            <a:ext cx="762000" cy="838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35" name="Line 27"/>
          <p:cNvSpPr>
            <a:spLocks noChangeShapeType="1"/>
          </p:cNvSpPr>
          <p:nvPr/>
        </p:nvSpPr>
        <p:spPr bwMode="auto">
          <a:xfrm flipH="1">
            <a:off x="1676400" y="4191000"/>
            <a:ext cx="533400" cy="533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36" name="Line 28"/>
          <p:cNvSpPr>
            <a:spLocks noChangeShapeType="1"/>
          </p:cNvSpPr>
          <p:nvPr/>
        </p:nvSpPr>
        <p:spPr bwMode="auto">
          <a:xfrm flipV="1">
            <a:off x="914400" y="4572000"/>
            <a:ext cx="304800" cy="990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C1EB5-300B-4CD6-B076-F365A242C91C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s-ES_tradnl" dirty="0" smtClean="0"/>
              <a:t>En 80 y 160 m el bloqueo diurno por  la capa D es total</a:t>
            </a:r>
            <a:endParaRPr lang="es-ES" dirty="0" smtClean="0"/>
          </a:p>
        </p:txBody>
      </p:sp>
      <p:sp>
        <p:nvSpPr>
          <p:cNvPr id="34820" name="Freeform 26"/>
          <p:cNvSpPr>
            <a:spLocks/>
          </p:cNvSpPr>
          <p:nvPr/>
        </p:nvSpPr>
        <p:spPr bwMode="auto">
          <a:xfrm>
            <a:off x="533400" y="3292475"/>
            <a:ext cx="7859713" cy="365125"/>
          </a:xfrm>
          <a:custGeom>
            <a:avLst/>
            <a:gdLst>
              <a:gd name="T0" fmla="*/ 0 w 4951"/>
              <a:gd name="T1" fmla="*/ 2147483647 h 230"/>
              <a:gd name="T2" fmla="*/ 2147483647 w 4951"/>
              <a:gd name="T3" fmla="*/ 2147483647 h 230"/>
              <a:gd name="T4" fmla="*/ 2147483647 w 4951"/>
              <a:gd name="T5" fmla="*/ 2147483647 h 230"/>
              <a:gd name="T6" fmla="*/ 2147483647 w 4951"/>
              <a:gd name="T7" fmla="*/ 2147483647 h 230"/>
              <a:gd name="T8" fmla="*/ 2147483647 w 4951"/>
              <a:gd name="T9" fmla="*/ 2147483647 h 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1"/>
              <a:gd name="T16" fmla="*/ 0 h 230"/>
              <a:gd name="T17" fmla="*/ 4951 w 4951"/>
              <a:gd name="T18" fmla="*/ 230 h 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1" h="230">
                <a:moveTo>
                  <a:pt x="0" y="230"/>
                </a:moveTo>
                <a:cubicBezTo>
                  <a:pt x="185" y="204"/>
                  <a:pt x="689" y="110"/>
                  <a:pt x="1111" y="72"/>
                </a:cubicBezTo>
                <a:cubicBezTo>
                  <a:pt x="1533" y="34"/>
                  <a:pt x="2066" y="0"/>
                  <a:pt x="2530" y="4"/>
                </a:cubicBezTo>
                <a:cubicBezTo>
                  <a:pt x="2994" y="8"/>
                  <a:pt x="3492" y="55"/>
                  <a:pt x="3895" y="93"/>
                </a:cubicBezTo>
                <a:cubicBezTo>
                  <a:pt x="4298" y="131"/>
                  <a:pt x="4731" y="202"/>
                  <a:pt x="4951" y="230"/>
                </a:cubicBezTo>
              </a:path>
            </a:pathLst>
          </a:custGeom>
          <a:noFill/>
          <a:ln w="619125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1" name="Freeform 27"/>
          <p:cNvSpPr>
            <a:spLocks/>
          </p:cNvSpPr>
          <p:nvPr/>
        </p:nvSpPr>
        <p:spPr bwMode="auto">
          <a:xfrm>
            <a:off x="457200" y="4479925"/>
            <a:ext cx="7848600" cy="431800"/>
          </a:xfrm>
          <a:custGeom>
            <a:avLst/>
            <a:gdLst>
              <a:gd name="T0" fmla="*/ 0 w 4944"/>
              <a:gd name="T1" fmla="*/ 2147483647 h 272"/>
              <a:gd name="T2" fmla="*/ 2147483647 w 4944"/>
              <a:gd name="T3" fmla="*/ 2147483647 h 272"/>
              <a:gd name="T4" fmla="*/ 2147483647 w 4944"/>
              <a:gd name="T5" fmla="*/ 2147483647 h 272"/>
              <a:gd name="T6" fmla="*/ 2147483647 w 4944"/>
              <a:gd name="T7" fmla="*/ 2147483647 h 272"/>
              <a:gd name="T8" fmla="*/ 2147483647 w 49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4"/>
              <a:gd name="T16" fmla="*/ 0 h 272"/>
              <a:gd name="T17" fmla="*/ 4944 w 49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4" h="272">
                <a:moveTo>
                  <a:pt x="0" y="224"/>
                </a:moveTo>
                <a:cubicBezTo>
                  <a:pt x="186" y="199"/>
                  <a:pt x="701" y="109"/>
                  <a:pt x="1118" y="72"/>
                </a:cubicBezTo>
                <a:cubicBezTo>
                  <a:pt x="1535" y="35"/>
                  <a:pt x="2052" y="0"/>
                  <a:pt x="2503" y="3"/>
                </a:cubicBezTo>
                <a:cubicBezTo>
                  <a:pt x="2954" y="6"/>
                  <a:pt x="3419" y="47"/>
                  <a:pt x="3826" y="92"/>
                </a:cubicBezTo>
                <a:cubicBezTo>
                  <a:pt x="4233" y="137"/>
                  <a:pt x="4711" y="235"/>
                  <a:pt x="4944" y="27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2" name="Line 28"/>
          <p:cNvSpPr>
            <a:spLocks noChangeShapeType="1"/>
          </p:cNvSpPr>
          <p:nvPr/>
        </p:nvSpPr>
        <p:spPr bwMode="auto">
          <a:xfrm>
            <a:off x="971550" y="3933825"/>
            <a:ext cx="171450" cy="7905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3" name="Line 29"/>
          <p:cNvSpPr>
            <a:spLocks noChangeShapeType="1"/>
          </p:cNvSpPr>
          <p:nvPr/>
        </p:nvSpPr>
        <p:spPr bwMode="auto">
          <a:xfrm>
            <a:off x="1692275" y="3213100"/>
            <a:ext cx="212725" cy="14351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4" name="Oval 30"/>
          <p:cNvSpPr>
            <a:spLocks noChangeArrowheads="1"/>
          </p:cNvSpPr>
          <p:nvPr/>
        </p:nvSpPr>
        <p:spPr bwMode="auto">
          <a:xfrm>
            <a:off x="2743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5" name="Line 31"/>
          <p:cNvSpPr>
            <a:spLocks noChangeShapeType="1"/>
          </p:cNvSpPr>
          <p:nvPr/>
        </p:nvSpPr>
        <p:spPr bwMode="auto">
          <a:xfrm flipV="1">
            <a:off x="2819400" y="1524000"/>
            <a:ext cx="533400" cy="2971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 flipV="1">
            <a:off x="2819400" y="2971800"/>
            <a:ext cx="5562600" cy="152400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7" name="Line 33"/>
          <p:cNvSpPr>
            <a:spLocks noChangeShapeType="1"/>
          </p:cNvSpPr>
          <p:nvPr/>
        </p:nvSpPr>
        <p:spPr bwMode="auto">
          <a:xfrm flipV="1">
            <a:off x="2819400" y="3581400"/>
            <a:ext cx="152400" cy="914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 flipV="1">
            <a:off x="2819400" y="3657600"/>
            <a:ext cx="3048000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9" name="Text Box 35"/>
          <p:cNvSpPr txBox="1">
            <a:spLocks noChangeArrowheads="1"/>
          </p:cNvSpPr>
          <p:nvPr/>
        </p:nvSpPr>
        <p:spPr bwMode="auto">
          <a:xfrm>
            <a:off x="304800" y="42513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60km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1219200" y="3794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90km</a:t>
            </a:r>
          </a:p>
        </p:txBody>
      </p:sp>
      <p:sp>
        <p:nvSpPr>
          <p:cNvPr id="34831" name="Line 37"/>
          <p:cNvSpPr>
            <a:spLocks noChangeShapeType="1"/>
          </p:cNvSpPr>
          <p:nvPr/>
        </p:nvSpPr>
        <p:spPr bwMode="auto">
          <a:xfrm flipV="1">
            <a:off x="5867400" y="3200400"/>
            <a:ext cx="1600200" cy="45720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2" name="Line 38"/>
          <p:cNvSpPr>
            <a:spLocks noChangeShapeType="1"/>
          </p:cNvSpPr>
          <p:nvPr/>
        </p:nvSpPr>
        <p:spPr bwMode="auto">
          <a:xfrm flipV="1">
            <a:off x="2971800" y="3048000"/>
            <a:ext cx="98425" cy="60960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3352800" y="2133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-90 </a:t>
            </a:r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dB</a:t>
            </a: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7467600" y="2574925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-50 </a:t>
            </a:r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dB</a:t>
            </a:r>
          </a:p>
        </p:txBody>
      </p:sp>
      <p:sp>
        <p:nvSpPr>
          <p:cNvPr id="34835" name="Text Box 41"/>
          <p:cNvSpPr txBox="1">
            <a:spLocks noChangeArrowheads="1"/>
          </p:cNvSpPr>
          <p:nvPr/>
        </p:nvSpPr>
        <p:spPr bwMode="auto">
          <a:xfrm>
            <a:off x="3048000" y="3124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6" name="Text Box 42"/>
          <p:cNvSpPr txBox="1">
            <a:spLocks noChangeArrowheads="1"/>
          </p:cNvSpPr>
          <p:nvPr/>
        </p:nvSpPr>
        <p:spPr bwMode="auto">
          <a:xfrm>
            <a:off x="3124200" y="31083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D1        CAPA D</a:t>
            </a:r>
          </a:p>
        </p:txBody>
      </p:sp>
      <p:sp>
        <p:nvSpPr>
          <p:cNvPr id="34837" name="Text Box 43"/>
          <p:cNvSpPr txBox="1">
            <a:spLocks noChangeArrowheads="1"/>
          </p:cNvSpPr>
          <p:nvPr/>
        </p:nvSpPr>
        <p:spPr bwMode="auto">
          <a:xfrm>
            <a:off x="6934200" y="33369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d2</a:t>
            </a:r>
          </a:p>
        </p:txBody>
      </p:sp>
      <p:sp>
        <p:nvSpPr>
          <p:cNvPr id="34839" name="Text Box 45"/>
          <p:cNvSpPr txBox="1">
            <a:spLocks noChangeArrowheads="1"/>
          </p:cNvSpPr>
          <p:nvPr/>
        </p:nvSpPr>
        <p:spPr bwMode="auto">
          <a:xfrm>
            <a:off x="2514600" y="4572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FF00"/>
                </a:solidFill>
                <a:latin typeface="Arial" charset="0"/>
              </a:rPr>
              <a:t>TX</a:t>
            </a:r>
          </a:p>
        </p:txBody>
      </p:sp>
      <p:sp>
        <p:nvSpPr>
          <p:cNvPr id="34842" name="Freeform 48"/>
          <p:cNvSpPr>
            <a:spLocks/>
          </p:cNvSpPr>
          <p:nvPr/>
        </p:nvSpPr>
        <p:spPr bwMode="auto">
          <a:xfrm>
            <a:off x="4343400" y="4114800"/>
            <a:ext cx="161925" cy="301625"/>
          </a:xfrm>
          <a:custGeom>
            <a:avLst/>
            <a:gdLst>
              <a:gd name="T0" fmla="*/ 0 w 450"/>
              <a:gd name="T1" fmla="*/ 0 h 432"/>
              <a:gd name="T2" fmla="*/ 2147483647 w 450"/>
              <a:gd name="T3" fmla="*/ 2147483647 h 432"/>
              <a:gd name="T4" fmla="*/ 2147483647 w 450"/>
              <a:gd name="T5" fmla="*/ 2147483647 h 432"/>
              <a:gd name="T6" fmla="*/ 2147483647 w 45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50"/>
              <a:gd name="T13" fmla="*/ 0 h 432"/>
              <a:gd name="T14" fmla="*/ 450 w 45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" h="432">
                <a:moveTo>
                  <a:pt x="0" y="0"/>
                </a:moveTo>
                <a:cubicBezTo>
                  <a:pt x="40" y="9"/>
                  <a:pt x="170" y="19"/>
                  <a:pt x="240" y="55"/>
                </a:cubicBezTo>
                <a:cubicBezTo>
                  <a:pt x="310" y="91"/>
                  <a:pt x="386" y="156"/>
                  <a:pt x="418" y="219"/>
                </a:cubicBezTo>
                <a:cubicBezTo>
                  <a:pt x="450" y="282"/>
                  <a:pt x="429" y="388"/>
                  <a:pt x="432" y="432"/>
                </a:cubicBezTo>
              </a:path>
            </a:pathLst>
          </a:custGeom>
          <a:noFill/>
          <a:ln w="9525" cap="flat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43" name="Text Box 49"/>
          <p:cNvSpPr txBox="1">
            <a:spLocks noChangeArrowheads="1"/>
          </p:cNvSpPr>
          <p:nvPr/>
        </p:nvSpPr>
        <p:spPr bwMode="auto">
          <a:xfrm>
            <a:off x="4495800" y="3962400"/>
            <a:ext cx="739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s-ES" sz="2000">
                <a:latin typeface="Arial" charset="0"/>
              </a:rPr>
              <a:t>15º</a:t>
            </a:r>
          </a:p>
        </p:txBody>
      </p:sp>
      <p:sp>
        <p:nvSpPr>
          <p:cNvPr id="34844" name="Text Box 50"/>
          <p:cNvSpPr txBox="1">
            <a:spLocks noChangeArrowheads="1"/>
          </p:cNvSpPr>
          <p:nvPr/>
        </p:nvSpPr>
        <p:spPr bwMode="auto">
          <a:xfrm>
            <a:off x="2971800" y="3549650"/>
            <a:ext cx="739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s-ES" sz="2000">
                <a:latin typeface="Arial" charset="0"/>
              </a:rPr>
              <a:t>85º</a:t>
            </a:r>
          </a:p>
        </p:txBody>
      </p:sp>
      <p:sp>
        <p:nvSpPr>
          <p:cNvPr id="34845" name="Freeform 51"/>
          <p:cNvSpPr>
            <a:spLocks/>
          </p:cNvSpPr>
          <p:nvPr/>
        </p:nvSpPr>
        <p:spPr bwMode="auto">
          <a:xfrm>
            <a:off x="2895600" y="3886200"/>
            <a:ext cx="609600" cy="533400"/>
          </a:xfrm>
          <a:custGeom>
            <a:avLst/>
            <a:gdLst>
              <a:gd name="T0" fmla="*/ 0 w 450"/>
              <a:gd name="T1" fmla="*/ 0 h 432"/>
              <a:gd name="T2" fmla="*/ 2147483647 w 450"/>
              <a:gd name="T3" fmla="*/ 2147483647 h 432"/>
              <a:gd name="T4" fmla="*/ 2147483647 w 450"/>
              <a:gd name="T5" fmla="*/ 2147483647 h 432"/>
              <a:gd name="T6" fmla="*/ 2147483647 w 45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50"/>
              <a:gd name="T13" fmla="*/ 0 h 432"/>
              <a:gd name="T14" fmla="*/ 450 w 45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" h="432">
                <a:moveTo>
                  <a:pt x="0" y="0"/>
                </a:moveTo>
                <a:cubicBezTo>
                  <a:pt x="40" y="9"/>
                  <a:pt x="170" y="19"/>
                  <a:pt x="240" y="55"/>
                </a:cubicBezTo>
                <a:cubicBezTo>
                  <a:pt x="310" y="91"/>
                  <a:pt x="386" y="156"/>
                  <a:pt x="418" y="219"/>
                </a:cubicBezTo>
                <a:cubicBezTo>
                  <a:pt x="450" y="282"/>
                  <a:pt x="429" y="388"/>
                  <a:pt x="432" y="432"/>
                </a:cubicBezTo>
              </a:path>
            </a:pathLst>
          </a:custGeom>
          <a:noFill/>
          <a:ln w="9525" cap="flat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E2E1EF-A45D-4B88-841A-7949CD379AEB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smtClean="0"/>
              <a:t>Máxima frecuencia utilizable, MUF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319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458200" cy="2590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ES" sz="2400" dirty="0" smtClean="0"/>
              <a:t>Es la frecuencia más alta que permite un enlace en un circuito determinado entre dos puntos (MUF &gt; </a:t>
            </a:r>
            <a:r>
              <a:rPr lang="es-ES" sz="2400" dirty="0" err="1" smtClean="0"/>
              <a:t>fo</a:t>
            </a:r>
            <a:r>
              <a:rPr lang="es-ES" sz="24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ES" sz="2400" dirty="0" smtClean="0"/>
              <a:t>Puede representar un solo salto o varios saltos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ES" sz="2400" dirty="0" smtClean="0"/>
              <a:t>Las frecuencias superiores a la MUF se pierden en el espacio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0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000" dirty="0" smtClean="0"/>
              <a:t>	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524000" y="3378200"/>
            <a:ext cx="2286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latin typeface="Arial" charset="0"/>
              </a:rPr>
              <a:t>Distancia (km)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 rot="-5376025">
            <a:off x="-287337" y="2266950"/>
            <a:ext cx="16764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latin typeface="Arial" charset="0"/>
              </a:rPr>
              <a:t>Altura (km)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096000" y="3381375"/>
            <a:ext cx="2286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latin typeface="Arial" charset="0"/>
              </a:rPr>
              <a:t>Distancia (km)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 rot="-5376025">
            <a:off x="4284663" y="2270125"/>
            <a:ext cx="16764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bg1"/>
                </a:solidFill>
                <a:latin typeface="Arial" charset="0"/>
              </a:rPr>
              <a:t>Altura (km)</a:t>
            </a: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1485900" y="2819400"/>
            <a:ext cx="1524000" cy="20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Ángulo de incidencia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6311900" y="2590800"/>
            <a:ext cx="1612900" cy="1143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s-ES" sz="1400" b="1">
                <a:solidFill>
                  <a:schemeClr val="bg1"/>
                </a:solidFill>
                <a:latin typeface="Arial" charset="0"/>
              </a:rPr>
              <a:t>Ángulo de salida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239AF9-0586-43CC-AF69-56CEF5162A5B}" type="slidenum">
              <a:rPr lang="es-ES"/>
              <a:pPr>
                <a:defRPr/>
              </a:pPr>
              <a:t>19</a:t>
            </a:fld>
            <a:endParaRPr lang="es-E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smtClean="0"/>
              <a:t>Mínima frecuencia utilizable, LUF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06500"/>
            <a:ext cx="5791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4"/>
          <p:cNvSpPr>
            <a:spLocks noChangeShapeType="1"/>
          </p:cNvSpPr>
          <p:nvPr/>
        </p:nvSpPr>
        <p:spPr bwMode="auto">
          <a:xfrm flipV="1">
            <a:off x="2514600" y="2133600"/>
            <a:ext cx="2362200" cy="1752600"/>
          </a:xfrm>
          <a:prstGeom prst="line">
            <a:avLst/>
          </a:prstGeom>
          <a:noFill/>
          <a:ln w="444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895600" y="2438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 f &lt;LUF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4648200" y="2438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 f </a:t>
            </a:r>
            <a:r>
              <a:rPr lang="es-ES" sz="2000" b="1" u="sng">
                <a:solidFill>
                  <a:schemeClr val="bg1"/>
                </a:solidFill>
                <a:latin typeface="Arial" charset="0"/>
              </a:rPr>
              <a:t>&gt;</a:t>
            </a:r>
            <a:r>
              <a:rPr lang="es-ES" sz="2000" b="1">
                <a:solidFill>
                  <a:schemeClr val="bg1"/>
                </a:solidFill>
                <a:latin typeface="Arial" charset="0"/>
              </a:rPr>
              <a:t>LUF</a:t>
            </a: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H="1">
            <a:off x="3124200" y="2743200"/>
            <a:ext cx="1524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H="1">
            <a:off x="4114800" y="2667000"/>
            <a:ext cx="6096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3581400" y="4241800"/>
            <a:ext cx="22860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Distancia (km)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 rot="-5376025">
            <a:off x="579438" y="2697162"/>
            <a:ext cx="22860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Altura (km)</a:t>
            </a:r>
          </a:p>
        </p:txBody>
      </p:sp>
      <p:sp>
        <p:nvSpPr>
          <p:cNvPr id="1844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8610600" cy="1800944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s-ES" sz="2400" dirty="0" smtClean="0"/>
              <a:t>Es la frecuencia más baja que permite un enlace en un circuito determinado entre dos puntos</a:t>
            </a:r>
          </a:p>
          <a:p>
            <a:pPr eaLnBrk="1" hangingPunct="1">
              <a:buClr>
                <a:schemeClr val="tx1"/>
              </a:buClr>
            </a:pPr>
            <a:r>
              <a:rPr lang="es-ES" sz="2400" dirty="0" smtClean="0"/>
              <a:t>Las frecuencias inferiores a la MUF son bloqueadas por la capa D</a:t>
            </a:r>
            <a:endParaRPr lang="es-ES" sz="20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F2AAF-0069-443E-BED4-4AB070673DE4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/>
            <a:r>
              <a:rPr lang="es-ES" smtClean="0"/>
              <a:t>Indice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3448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Qué nos depara el ciclo solar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La propagación y las bandas bajas</a:t>
            </a: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transmisión</a:t>
            </a:r>
          </a:p>
          <a:p>
            <a:pPr lvl="4" eaLnBrk="1" hangingPunct="1">
              <a:lnSpc>
                <a:spcPct val="90000"/>
              </a:lnSpc>
            </a:pPr>
            <a:endParaRPr lang="es-E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recepción</a:t>
            </a:r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Conclusiones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147248" cy="58092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Qué podemos esperar en el mínimo solar en bandas bajas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0" y="1904826"/>
            <a:ext cx="4788024" cy="4908550"/>
            <a:chOff x="76200" y="1279525"/>
            <a:chExt cx="4419600" cy="4908550"/>
          </a:xfrm>
        </p:grpSpPr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3429000" y="1600200"/>
              <a:ext cx="0" cy="4038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V="1">
              <a:off x="914400" y="1600200"/>
              <a:ext cx="0" cy="4038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914400" y="52578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444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14400" y="44196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59055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14400" y="36322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47307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14400" y="23622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5810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914400" y="1447800"/>
              <a:ext cx="2590800" cy="330200"/>
            </a:xfrm>
            <a:custGeom>
              <a:avLst/>
              <a:gdLst>
                <a:gd name="T0" fmla="*/ 0 w 1632"/>
                <a:gd name="T1" fmla="*/ 2147483647 h 208"/>
                <a:gd name="T2" fmla="*/ 2147483647 w 1632"/>
                <a:gd name="T3" fmla="*/ 2147483647 h 208"/>
                <a:gd name="T4" fmla="*/ 2147483647 w 1632"/>
                <a:gd name="T5" fmla="*/ 2147483647 h 208"/>
                <a:gd name="T6" fmla="*/ 2147483647 w 1632"/>
                <a:gd name="T7" fmla="*/ 2147483647 h 208"/>
                <a:gd name="T8" fmla="*/ 2147483647 w 1632"/>
                <a:gd name="T9" fmla="*/ 2147483647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208"/>
                <a:gd name="T17" fmla="*/ 1632 w 163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208">
                  <a:moveTo>
                    <a:pt x="0" y="208"/>
                  </a:moveTo>
                  <a:cubicBezTo>
                    <a:pt x="65" y="185"/>
                    <a:pt x="249" y="104"/>
                    <a:pt x="388" y="70"/>
                  </a:cubicBezTo>
                  <a:cubicBezTo>
                    <a:pt x="527" y="36"/>
                    <a:pt x="686" y="2"/>
                    <a:pt x="833" y="1"/>
                  </a:cubicBezTo>
                  <a:cubicBezTo>
                    <a:pt x="980" y="0"/>
                    <a:pt x="1138" y="28"/>
                    <a:pt x="1271" y="62"/>
                  </a:cubicBezTo>
                  <a:cubicBezTo>
                    <a:pt x="1404" y="96"/>
                    <a:pt x="1557" y="178"/>
                    <a:pt x="1632" y="208"/>
                  </a:cubicBezTo>
                </a:path>
              </a:pathLst>
            </a:custGeom>
            <a:noFill/>
            <a:ln w="59055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676400" y="5486400"/>
              <a:ext cx="2819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TIERRA</a:t>
              </a:r>
            </a:p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     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676400" y="4267200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 dirty="0">
                  <a:solidFill>
                    <a:schemeClr val="bg1"/>
                  </a:solidFill>
                  <a:latin typeface="Arial" charset="0"/>
                </a:rPr>
                <a:t>Capa</a:t>
              </a:r>
              <a:r>
                <a:rPr lang="es-ES" sz="2000" b="1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s-ES" sz="2000" b="1" dirty="0">
                  <a:solidFill>
                    <a:schemeClr val="bg1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28600" y="39624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200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28600" y="1447800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300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76200" y="4845050"/>
              <a:ext cx="1143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800" b="1">
                  <a:solidFill>
                    <a:schemeClr val="tx2"/>
                  </a:solidFill>
                  <a:latin typeface="Arial" charset="0"/>
                </a:rPr>
                <a:t>Altura </a:t>
              </a:r>
            </a:p>
            <a:p>
              <a:r>
                <a:rPr lang="es-ES" sz="1800" b="1">
                  <a:solidFill>
                    <a:schemeClr val="tx2"/>
                  </a:solidFill>
                  <a:latin typeface="Arial" charset="0"/>
                </a:rPr>
                <a:t>(km)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676400" y="3429000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 dirty="0">
                  <a:solidFill>
                    <a:schemeClr val="bg1"/>
                  </a:solidFill>
                  <a:latin typeface="Arial" charset="0"/>
                </a:rPr>
                <a:t>Capa E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524000" y="2209800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 dirty="0">
                  <a:solidFill>
                    <a:schemeClr val="bg1"/>
                  </a:solidFill>
                  <a:latin typeface="Arial" charset="0"/>
                </a:rPr>
                <a:t>Capa F1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1524000" y="1279525"/>
              <a:ext cx="1524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000" b="1" dirty="0">
                  <a:solidFill>
                    <a:schemeClr val="bg1"/>
                  </a:solidFill>
                  <a:latin typeface="Arial" charset="0"/>
                </a:rPr>
                <a:t>Capa F2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914400" y="3200400"/>
              <a:ext cx="685800" cy="23622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914400" y="4724400"/>
              <a:ext cx="762000" cy="8382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1676400" y="4191000"/>
              <a:ext cx="533400" cy="5334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914400" y="4572000"/>
              <a:ext cx="304800" cy="9906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6" name="25 Flecha derecha"/>
          <p:cNvSpPr/>
          <p:nvPr/>
        </p:nvSpPr>
        <p:spPr>
          <a:xfrm>
            <a:off x="3923928" y="2420888"/>
            <a:ext cx="720080" cy="79208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4860032" y="2330877"/>
            <a:ext cx="4283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latin typeface="Arial" charset="0"/>
              </a:rPr>
              <a:t>Buenas reflexiones en bandas bajas</a:t>
            </a:r>
            <a:endParaRPr lang="es-E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5012432" y="4869160"/>
            <a:ext cx="4283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latin typeface="Arial" charset="0"/>
              </a:rPr>
              <a:t>Poca atenuación en bandas bajas</a:t>
            </a:r>
            <a:endParaRPr lang="es-ES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9" name="28 Flecha derecha"/>
          <p:cNvSpPr/>
          <p:nvPr/>
        </p:nvSpPr>
        <p:spPr>
          <a:xfrm>
            <a:off x="3923928" y="5085184"/>
            <a:ext cx="720080" cy="79208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AC1EB5-300B-4CD6-B076-F365A242C91C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¿Por qué de día en 40m casi no hay DX y sólo corta distancia?</a:t>
            </a:r>
          </a:p>
        </p:txBody>
      </p:sp>
      <p:sp>
        <p:nvSpPr>
          <p:cNvPr id="34820" name="Freeform 26"/>
          <p:cNvSpPr>
            <a:spLocks/>
          </p:cNvSpPr>
          <p:nvPr/>
        </p:nvSpPr>
        <p:spPr bwMode="auto">
          <a:xfrm>
            <a:off x="533400" y="3292475"/>
            <a:ext cx="7859713" cy="365125"/>
          </a:xfrm>
          <a:custGeom>
            <a:avLst/>
            <a:gdLst>
              <a:gd name="T0" fmla="*/ 0 w 4951"/>
              <a:gd name="T1" fmla="*/ 2147483647 h 230"/>
              <a:gd name="T2" fmla="*/ 2147483647 w 4951"/>
              <a:gd name="T3" fmla="*/ 2147483647 h 230"/>
              <a:gd name="T4" fmla="*/ 2147483647 w 4951"/>
              <a:gd name="T5" fmla="*/ 2147483647 h 230"/>
              <a:gd name="T6" fmla="*/ 2147483647 w 4951"/>
              <a:gd name="T7" fmla="*/ 2147483647 h 230"/>
              <a:gd name="T8" fmla="*/ 2147483647 w 4951"/>
              <a:gd name="T9" fmla="*/ 2147483647 h 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1"/>
              <a:gd name="T16" fmla="*/ 0 h 230"/>
              <a:gd name="T17" fmla="*/ 4951 w 4951"/>
              <a:gd name="T18" fmla="*/ 230 h 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1" h="230">
                <a:moveTo>
                  <a:pt x="0" y="230"/>
                </a:moveTo>
                <a:cubicBezTo>
                  <a:pt x="185" y="204"/>
                  <a:pt x="689" y="110"/>
                  <a:pt x="1111" y="72"/>
                </a:cubicBezTo>
                <a:cubicBezTo>
                  <a:pt x="1533" y="34"/>
                  <a:pt x="2066" y="0"/>
                  <a:pt x="2530" y="4"/>
                </a:cubicBezTo>
                <a:cubicBezTo>
                  <a:pt x="2994" y="8"/>
                  <a:pt x="3492" y="55"/>
                  <a:pt x="3895" y="93"/>
                </a:cubicBezTo>
                <a:cubicBezTo>
                  <a:pt x="4298" y="131"/>
                  <a:pt x="4731" y="202"/>
                  <a:pt x="4951" y="230"/>
                </a:cubicBezTo>
              </a:path>
            </a:pathLst>
          </a:custGeom>
          <a:noFill/>
          <a:ln w="619125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1" name="Freeform 27"/>
          <p:cNvSpPr>
            <a:spLocks/>
          </p:cNvSpPr>
          <p:nvPr/>
        </p:nvSpPr>
        <p:spPr bwMode="auto">
          <a:xfrm>
            <a:off x="457200" y="4479925"/>
            <a:ext cx="7848600" cy="431800"/>
          </a:xfrm>
          <a:custGeom>
            <a:avLst/>
            <a:gdLst>
              <a:gd name="T0" fmla="*/ 0 w 4944"/>
              <a:gd name="T1" fmla="*/ 2147483647 h 272"/>
              <a:gd name="T2" fmla="*/ 2147483647 w 4944"/>
              <a:gd name="T3" fmla="*/ 2147483647 h 272"/>
              <a:gd name="T4" fmla="*/ 2147483647 w 4944"/>
              <a:gd name="T5" fmla="*/ 2147483647 h 272"/>
              <a:gd name="T6" fmla="*/ 2147483647 w 4944"/>
              <a:gd name="T7" fmla="*/ 2147483647 h 272"/>
              <a:gd name="T8" fmla="*/ 2147483647 w 4944"/>
              <a:gd name="T9" fmla="*/ 2147483647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44"/>
              <a:gd name="T16" fmla="*/ 0 h 272"/>
              <a:gd name="T17" fmla="*/ 4944 w 4944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44" h="272">
                <a:moveTo>
                  <a:pt x="0" y="224"/>
                </a:moveTo>
                <a:cubicBezTo>
                  <a:pt x="186" y="199"/>
                  <a:pt x="701" y="109"/>
                  <a:pt x="1118" y="72"/>
                </a:cubicBezTo>
                <a:cubicBezTo>
                  <a:pt x="1535" y="35"/>
                  <a:pt x="2052" y="0"/>
                  <a:pt x="2503" y="3"/>
                </a:cubicBezTo>
                <a:cubicBezTo>
                  <a:pt x="2954" y="6"/>
                  <a:pt x="3419" y="47"/>
                  <a:pt x="3826" y="92"/>
                </a:cubicBezTo>
                <a:cubicBezTo>
                  <a:pt x="4233" y="137"/>
                  <a:pt x="4711" y="235"/>
                  <a:pt x="4944" y="27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2" name="Line 28"/>
          <p:cNvSpPr>
            <a:spLocks noChangeShapeType="1"/>
          </p:cNvSpPr>
          <p:nvPr/>
        </p:nvSpPr>
        <p:spPr bwMode="auto">
          <a:xfrm>
            <a:off x="971550" y="3933825"/>
            <a:ext cx="171450" cy="790575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3" name="Line 29"/>
          <p:cNvSpPr>
            <a:spLocks noChangeShapeType="1"/>
          </p:cNvSpPr>
          <p:nvPr/>
        </p:nvSpPr>
        <p:spPr bwMode="auto">
          <a:xfrm>
            <a:off x="1692275" y="3213100"/>
            <a:ext cx="212725" cy="14351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4" name="Oval 30"/>
          <p:cNvSpPr>
            <a:spLocks noChangeArrowheads="1"/>
          </p:cNvSpPr>
          <p:nvPr/>
        </p:nvSpPr>
        <p:spPr bwMode="auto">
          <a:xfrm>
            <a:off x="2743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25" name="Line 31"/>
          <p:cNvSpPr>
            <a:spLocks noChangeShapeType="1"/>
          </p:cNvSpPr>
          <p:nvPr/>
        </p:nvSpPr>
        <p:spPr bwMode="auto">
          <a:xfrm flipV="1">
            <a:off x="2819400" y="1524000"/>
            <a:ext cx="533400" cy="2971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 flipV="1">
            <a:off x="2819400" y="2971800"/>
            <a:ext cx="5562600" cy="152400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27" name="Line 33"/>
          <p:cNvSpPr>
            <a:spLocks noChangeShapeType="1"/>
          </p:cNvSpPr>
          <p:nvPr/>
        </p:nvSpPr>
        <p:spPr bwMode="auto">
          <a:xfrm flipV="1">
            <a:off x="2819400" y="3581400"/>
            <a:ext cx="152400" cy="914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 flipV="1">
            <a:off x="2819400" y="3657600"/>
            <a:ext cx="3048000" cy="838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29" name="Text Box 35"/>
          <p:cNvSpPr txBox="1">
            <a:spLocks noChangeArrowheads="1"/>
          </p:cNvSpPr>
          <p:nvPr/>
        </p:nvSpPr>
        <p:spPr bwMode="auto">
          <a:xfrm>
            <a:off x="304800" y="42513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60km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1219200" y="3794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90km</a:t>
            </a:r>
          </a:p>
        </p:txBody>
      </p:sp>
      <p:sp>
        <p:nvSpPr>
          <p:cNvPr id="34831" name="Line 37"/>
          <p:cNvSpPr>
            <a:spLocks noChangeShapeType="1"/>
          </p:cNvSpPr>
          <p:nvPr/>
        </p:nvSpPr>
        <p:spPr bwMode="auto">
          <a:xfrm flipV="1">
            <a:off x="5867400" y="3200400"/>
            <a:ext cx="1600200" cy="45720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2" name="Line 38"/>
          <p:cNvSpPr>
            <a:spLocks noChangeShapeType="1"/>
          </p:cNvSpPr>
          <p:nvPr/>
        </p:nvSpPr>
        <p:spPr bwMode="auto">
          <a:xfrm flipV="1">
            <a:off x="2971800" y="3048000"/>
            <a:ext cx="98425" cy="60960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3352800" y="2133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-10 dB</a:t>
            </a: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7467600" y="25749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-35 dB</a:t>
            </a:r>
          </a:p>
        </p:txBody>
      </p:sp>
      <p:sp>
        <p:nvSpPr>
          <p:cNvPr id="34835" name="Text Box 41"/>
          <p:cNvSpPr txBox="1">
            <a:spLocks noChangeArrowheads="1"/>
          </p:cNvSpPr>
          <p:nvPr/>
        </p:nvSpPr>
        <p:spPr bwMode="auto">
          <a:xfrm>
            <a:off x="3048000" y="3124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6" name="Text Box 42"/>
          <p:cNvSpPr txBox="1">
            <a:spLocks noChangeArrowheads="1"/>
          </p:cNvSpPr>
          <p:nvPr/>
        </p:nvSpPr>
        <p:spPr bwMode="auto">
          <a:xfrm>
            <a:off x="3124200" y="31083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D1        CAPA D</a:t>
            </a:r>
          </a:p>
        </p:txBody>
      </p:sp>
      <p:sp>
        <p:nvSpPr>
          <p:cNvPr id="34837" name="Text Box 43"/>
          <p:cNvSpPr txBox="1">
            <a:spLocks noChangeArrowheads="1"/>
          </p:cNvSpPr>
          <p:nvPr/>
        </p:nvSpPr>
        <p:spPr bwMode="auto">
          <a:xfrm>
            <a:off x="6934200" y="33369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  <a:latin typeface="Arial" charset="0"/>
              </a:rPr>
              <a:t>d2</a:t>
            </a:r>
          </a:p>
        </p:txBody>
      </p:sp>
      <p:sp>
        <p:nvSpPr>
          <p:cNvPr id="34838" name="Text Box 44"/>
          <p:cNvSpPr txBox="1">
            <a:spLocks noChangeArrowheads="1"/>
          </p:cNvSpPr>
          <p:nvPr/>
        </p:nvSpPr>
        <p:spPr bwMode="auto">
          <a:xfrm>
            <a:off x="228600" y="52578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latin typeface="Arial" charset="0"/>
              </a:rPr>
              <a:t>La distancia para atravesar la capa D es mucho mayor para ángulos de DX que para </a:t>
            </a:r>
            <a:r>
              <a:rPr lang="es-ES" sz="2000" b="1" dirty="0" err="1">
                <a:solidFill>
                  <a:srgbClr val="FFFF00"/>
                </a:solidFill>
                <a:latin typeface="Arial" charset="0"/>
              </a:rPr>
              <a:t>propa</a:t>
            </a:r>
            <a:r>
              <a:rPr lang="es-ES" sz="2000" b="1" dirty="0">
                <a:solidFill>
                  <a:srgbClr val="FFFF00"/>
                </a:solidFill>
                <a:latin typeface="Arial" charset="0"/>
              </a:rPr>
              <a:t> NVIS </a:t>
            </a:r>
          </a:p>
        </p:txBody>
      </p:sp>
      <p:sp>
        <p:nvSpPr>
          <p:cNvPr id="34839" name="Text Box 45"/>
          <p:cNvSpPr txBox="1">
            <a:spLocks noChangeArrowheads="1"/>
          </p:cNvSpPr>
          <p:nvPr/>
        </p:nvSpPr>
        <p:spPr bwMode="auto">
          <a:xfrm>
            <a:off x="2514600" y="4572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FF00"/>
                </a:solidFill>
                <a:latin typeface="Arial" charset="0"/>
              </a:rPr>
              <a:t>TX</a:t>
            </a:r>
          </a:p>
        </p:txBody>
      </p:sp>
      <p:sp>
        <p:nvSpPr>
          <p:cNvPr id="34840" name="Text Box 46"/>
          <p:cNvSpPr txBox="1">
            <a:spLocks noChangeArrowheads="1"/>
          </p:cNvSpPr>
          <p:nvPr/>
        </p:nvSpPr>
        <p:spPr bwMode="auto">
          <a:xfrm>
            <a:off x="7010400" y="5257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latin typeface="Arial" charset="0"/>
              </a:rPr>
              <a:t>     GRAN ATENUACION </a:t>
            </a:r>
          </a:p>
        </p:txBody>
      </p:sp>
      <p:sp>
        <p:nvSpPr>
          <p:cNvPr id="34841" name="AutoShape 47"/>
          <p:cNvSpPr>
            <a:spLocks noChangeArrowheads="1"/>
          </p:cNvSpPr>
          <p:nvPr/>
        </p:nvSpPr>
        <p:spPr bwMode="auto">
          <a:xfrm>
            <a:off x="6400800" y="5181600"/>
            <a:ext cx="4572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842" name="Freeform 48"/>
          <p:cNvSpPr>
            <a:spLocks/>
          </p:cNvSpPr>
          <p:nvPr/>
        </p:nvSpPr>
        <p:spPr bwMode="auto">
          <a:xfrm>
            <a:off x="4343400" y="4114800"/>
            <a:ext cx="161925" cy="301625"/>
          </a:xfrm>
          <a:custGeom>
            <a:avLst/>
            <a:gdLst>
              <a:gd name="T0" fmla="*/ 0 w 450"/>
              <a:gd name="T1" fmla="*/ 0 h 432"/>
              <a:gd name="T2" fmla="*/ 2147483647 w 450"/>
              <a:gd name="T3" fmla="*/ 2147483647 h 432"/>
              <a:gd name="T4" fmla="*/ 2147483647 w 450"/>
              <a:gd name="T5" fmla="*/ 2147483647 h 432"/>
              <a:gd name="T6" fmla="*/ 2147483647 w 45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50"/>
              <a:gd name="T13" fmla="*/ 0 h 432"/>
              <a:gd name="T14" fmla="*/ 450 w 45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" h="432">
                <a:moveTo>
                  <a:pt x="0" y="0"/>
                </a:moveTo>
                <a:cubicBezTo>
                  <a:pt x="40" y="9"/>
                  <a:pt x="170" y="19"/>
                  <a:pt x="240" y="55"/>
                </a:cubicBezTo>
                <a:cubicBezTo>
                  <a:pt x="310" y="91"/>
                  <a:pt x="386" y="156"/>
                  <a:pt x="418" y="219"/>
                </a:cubicBezTo>
                <a:cubicBezTo>
                  <a:pt x="450" y="282"/>
                  <a:pt x="429" y="388"/>
                  <a:pt x="432" y="432"/>
                </a:cubicBezTo>
              </a:path>
            </a:pathLst>
          </a:custGeom>
          <a:noFill/>
          <a:ln w="9525" cap="flat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843" name="Text Box 49"/>
          <p:cNvSpPr txBox="1">
            <a:spLocks noChangeArrowheads="1"/>
          </p:cNvSpPr>
          <p:nvPr/>
        </p:nvSpPr>
        <p:spPr bwMode="auto">
          <a:xfrm>
            <a:off x="4495800" y="3962400"/>
            <a:ext cx="739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s-ES" sz="2000">
                <a:latin typeface="Arial" charset="0"/>
              </a:rPr>
              <a:t>15º</a:t>
            </a:r>
          </a:p>
        </p:txBody>
      </p:sp>
      <p:sp>
        <p:nvSpPr>
          <p:cNvPr id="34844" name="Text Box 50"/>
          <p:cNvSpPr txBox="1">
            <a:spLocks noChangeArrowheads="1"/>
          </p:cNvSpPr>
          <p:nvPr/>
        </p:nvSpPr>
        <p:spPr bwMode="auto">
          <a:xfrm>
            <a:off x="2971800" y="3549650"/>
            <a:ext cx="739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s-ES" sz="2000">
                <a:latin typeface="Arial" charset="0"/>
              </a:rPr>
              <a:t>85º</a:t>
            </a:r>
          </a:p>
        </p:txBody>
      </p:sp>
      <p:sp>
        <p:nvSpPr>
          <p:cNvPr id="34845" name="Freeform 51"/>
          <p:cNvSpPr>
            <a:spLocks/>
          </p:cNvSpPr>
          <p:nvPr/>
        </p:nvSpPr>
        <p:spPr bwMode="auto">
          <a:xfrm>
            <a:off x="2895600" y="3886200"/>
            <a:ext cx="609600" cy="533400"/>
          </a:xfrm>
          <a:custGeom>
            <a:avLst/>
            <a:gdLst>
              <a:gd name="T0" fmla="*/ 0 w 450"/>
              <a:gd name="T1" fmla="*/ 0 h 432"/>
              <a:gd name="T2" fmla="*/ 2147483647 w 450"/>
              <a:gd name="T3" fmla="*/ 2147483647 h 432"/>
              <a:gd name="T4" fmla="*/ 2147483647 w 450"/>
              <a:gd name="T5" fmla="*/ 2147483647 h 432"/>
              <a:gd name="T6" fmla="*/ 2147483647 w 45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50"/>
              <a:gd name="T13" fmla="*/ 0 h 432"/>
              <a:gd name="T14" fmla="*/ 450 w 45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0" h="432">
                <a:moveTo>
                  <a:pt x="0" y="0"/>
                </a:moveTo>
                <a:cubicBezTo>
                  <a:pt x="40" y="9"/>
                  <a:pt x="170" y="19"/>
                  <a:pt x="240" y="55"/>
                </a:cubicBezTo>
                <a:cubicBezTo>
                  <a:pt x="310" y="91"/>
                  <a:pt x="386" y="156"/>
                  <a:pt x="418" y="219"/>
                </a:cubicBezTo>
                <a:cubicBezTo>
                  <a:pt x="450" y="282"/>
                  <a:pt x="429" y="388"/>
                  <a:pt x="432" y="432"/>
                </a:cubicBezTo>
              </a:path>
            </a:pathLst>
          </a:custGeom>
          <a:noFill/>
          <a:ln w="9525" cap="flat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DACE0D-266B-43BC-8FB1-893D8E1DD33B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35843" name="Line 51"/>
          <p:cNvSpPr>
            <a:spLocks noChangeShapeType="1"/>
          </p:cNvSpPr>
          <p:nvPr/>
        </p:nvSpPr>
        <p:spPr bwMode="auto">
          <a:xfrm>
            <a:off x="4800600" y="2209800"/>
            <a:ext cx="609600" cy="2971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línea gris: excelentes </a:t>
            </a:r>
            <a:r>
              <a:rPr lang="es-ES" dirty="0" err="1" smtClean="0"/>
              <a:t>condx</a:t>
            </a:r>
            <a:r>
              <a:rPr lang="es-ES" dirty="0" smtClean="0"/>
              <a:t> para las bandas bajas</a:t>
            </a:r>
          </a:p>
        </p:txBody>
      </p:sp>
      <p:sp>
        <p:nvSpPr>
          <p:cNvPr id="35845" name="Line 34"/>
          <p:cNvSpPr>
            <a:spLocks noChangeShapeType="1"/>
          </p:cNvSpPr>
          <p:nvPr/>
        </p:nvSpPr>
        <p:spPr bwMode="auto">
          <a:xfrm flipV="1">
            <a:off x="6248400" y="2173288"/>
            <a:ext cx="0" cy="338931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6" name="Line 35"/>
          <p:cNvSpPr>
            <a:spLocks noChangeShapeType="1"/>
          </p:cNvSpPr>
          <p:nvPr/>
        </p:nvSpPr>
        <p:spPr bwMode="auto">
          <a:xfrm flipV="1">
            <a:off x="3733800" y="2173288"/>
            <a:ext cx="0" cy="338931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7" name="Freeform 36"/>
          <p:cNvSpPr>
            <a:spLocks/>
          </p:cNvSpPr>
          <p:nvPr/>
        </p:nvSpPr>
        <p:spPr bwMode="auto">
          <a:xfrm>
            <a:off x="3733800" y="5243513"/>
            <a:ext cx="2590800" cy="276225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8" name="Freeform 37"/>
          <p:cNvSpPr>
            <a:spLocks/>
          </p:cNvSpPr>
          <p:nvPr/>
        </p:nvSpPr>
        <p:spPr bwMode="auto">
          <a:xfrm>
            <a:off x="3733800" y="4540250"/>
            <a:ext cx="2590800" cy="276225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450850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9" name="Freeform 40"/>
          <p:cNvSpPr>
            <a:spLocks/>
          </p:cNvSpPr>
          <p:nvPr/>
        </p:nvSpPr>
        <p:spPr bwMode="auto">
          <a:xfrm>
            <a:off x="3733800" y="2046288"/>
            <a:ext cx="2590800" cy="276225"/>
          </a:xfrm>
          <a:custGeom>
            <a:avLst/>
            <a:gdLst>
              <a:gd name="T0" fmla="*/ 0 w 1632"/>
              <a:gd name="T1" fmla="*/ 2147483647 h 208"/>
              <a:gd name="T2" fmla="*/ 2147483647 w 1632"/>
              <a:gd name="T3" fmla="*/ 2147483647 h 208"/>
              <a:gd name="T4" fmla="*/ 2147483647 w 1632"/>
              <a:gd name="T5" fmla="*/ 2147483647 h 208"/>
              <a:gd name="T6" fmla="*/ 2147483647 w 1632"/>
              <a:gd name="T7" fmla="*/ 2147483647 h 208"/>
              <a:gd name="T8" fmla="*/ 2147483647 w 1632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208"/>
              <a:gd name="T17" fmla="*/ 1632 w 1632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208">
                <a:moveTo>
                  <a:pt x="0" y="208"/>
                </a:moveTo>
                <a:cubicBezTo>
                  <a:pt x="65" y="185"/>
                  <a:pt x="249" y="104"/>
                  <a:pt x="388" y="70"/>
                </a:cubicBezTo>
                <a:cubicBezTo>
                  <a:pt x="527" y="36"/>
                  <a:pt x="686" y="2"/>
                  <a:pt x="833" y="1"/>
                </a:cubicBezTo>
                <a:cubicBezTo>
                  <a:pt x="980" y="0"/>
                  <a:pt x="1138" y="28"/>
                  <a:pt x="1271" y="62"/>
                </a:cubicBezTo>
                <a:cubicBezTo>
                  <a:pt x="1404" y="96"/>
                  <a:pt x="1557" y="178"/>
                  <a:pt x="1632" y="208"/>
                </a:cubicBezTo>
              </a:path>
            </a:pathLst>
          </a:custGeom>
          <a:noFill/>
          <a:ln w="59055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0" name="Text Box 41"/>
          <p:cNvSpPr txBox="1">
            <a:spLocks noChangeArrowheads="1"/>
          </p:cNvSpPr>
          <p:nvPr/>
        </p:nvSpPr>
        <p:spPr bwMode="auto">
          <a:xfrm>
            <a:off x="4495800" y="4343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D</a:t>
            </a:r>
          </a:p>
        </p:txBody>
      </p:sp>
      <p:sp>
        <p:nvSpPr>
          <p:cNvPr id="35851" name="Text Box 42"/>
          <p:cNvSpPr txBox="1">
            <a:spLocks noChangeArrowheads="1"/>
          </p:cNvSpPr>
          <p:nvPr/>
        </p:nvSpPr>
        <p:spPr bwMode="auto">
          <a:xfrm>
            <a:off x="3048000" y="41560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9900"/>
                </a:solidFill>
                <a:latin typeface="Arial" charset="0"/>
              </a:rPr>
              <a:t>100</a:t>
            </a:r>
          </a:p>
        </p:txBody>
      </p:sp>
      <p:sp>
        <p:nvSpPr>
          <p:cNvPr id="35852" name="Text Box 43"/>
          <p:cNvSpPr txBox="1">
            <a:spLocks noChangeArrowheads="1"/>
          </p:cNvSpPr>
          <p:nvPr/>
        </p:nvSpPr>
        <p:spPr bwMode="auto">
          <a:xfrm>
            <a:off x="3048000" y="30051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9900"/>
                </a:solidFill>
                <a:latin typeface="Arial" charset="0"/>
              </a:rPr>
              <a:t>200</a:t>
            </a:r>
          </a:p>
        </p:txBody>
      </p:sp>
      <p:sp>
        <p:nvSpPr>
          <p:cNvPr id="35853" name="Text Box 44"/>
          <p:cNvSpPr txBox="1">
            <a:spLocks noChangeArrowheads="1"/>
          </p:cNvSpPr>
          <p:nvPr/>
        </p:nvSpPr>
        <p:spPr bwMode="auto">
          <a:xfrm>
            <a:off x="3048000" y="204628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9900"/>
                </a:solidFill>
                <a:latin typeface="Arial" charset="0"/>
              </a:rPr>
              <a:t>300</a:t>
            </a:r>
          </a:p>
        </p:txBody>
      </p:sp>
      <p:sp>
        <p:nvSpPr>
          <p:cNvPr id="35854" name="Text Box 45"/>
          <p:cNvSpPr txBox="1">
            <a:spLocks noChangeArrowheads="1"/>
          </p:cNvSpPr>
          <p:nvPr/>
        </p:nvSpPr>
        <p:spPr bwMode="auto">
          <a:xfrm>
            <a:off x="2895600" y="48958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rgbClr val="FF9900"/>
                </a:solidFill>
                <a:latin typeface="Arial" charset="0"/>
              </a:rPr>
              <a:t>Altura </a:t>
            </a:r>
          </a:p>
          <a:p>
            <a:r>
              <a:rPr lang="es-ES" sz="1800" b="1">
                <a:solidFill>
                  <a:srgbClr val="FF9900"/>
                </a:solidFill>
                <a:latin typeface="Arial" charset="0"/>
              </a:rPr>
              <a:t>(km)</a:t>
            </a:r>
          </a:p>
        </p:txBody>
      </p:sp>
      <p:sp>
        <p:nvSpPr>
          <p:cNvPr id="35855" name="Text Box 48"/>
          <p:cNvSpPr txBox="1">
            <a:spLocks noChangeArrowheads="1"/>
          </p:cNvSpPr>
          <p:nvPr/>
        </p:nvSpPr>
        <p:spPr bwMode="auto">
          <a:xfrm>
            <a:off x="4343400" y="1905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2"/>
                </a:solidFill>
                <a:latin typeface="Arial" charset="0"/>
              </a:rPr>
              <a:t>Capa F2</a:t>
            </a:r>
          </a:p>
        </p:txBody>
      </p:sp>
      <p:sp>
        <p:nvSpPr>
          <p:cNvPr id="35856" name="Line 49"/>
          <p:cNvSpPr>
            <a:spLocks noChangeShapeType="1"/>
          </p:cNvSpPr>
          <p:nvPr/>
        </p:nvSpPr>
        <p:spPr bwMode="auto">
          <a:xfrm flipV="1">
            <a:off x="4114800" y="2286000"/>
            <a:ext cx="685800" cy="345281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7" name="Text Box 54"/>
          <p:cNvSpPr txBox="1">
            <a:spLocks noChangeArrowheads="1"/>
          </p:cNvSpPr>
          <p:nvPr/>
        </p:nvSpPr>
        <p:spPr bwMode="auto">
          <a:xfrm>
            <a:off x="6858000" y="1447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FFFF00"/>
                </a:solidFill>
                <a:latin typeface="Arial" charset="0"/>
              </a:rPr>
              <a:t>AL AMANECER</a:t>
            </a:r>
          </a:p>
        </p:txBody>
      </p:sp>
      <p:sp>
        <p:nvSpPr>
          <p:cNvPr id="35858" name="Text Box 55"/>
          <p:cNvSpPr txBox="1">
            <a:spLocks noChangeArrowheads="1"/>
          </p:cNvSpPr>
          <p:nvPr/>
        </p:nvSpPr>
        <p:spPr bwMode="auto">
          <a:xfrm>
            <a:off x="609600" y="1447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FFFF00"/>
                </a:solidFill>
                <a:latin typeface="Arial" charset="0"/>
              </a:rPr>
              <a:t>AL ANOCHECER</a:t>
            </a:r>
          </a:p>
        </p:txBody>
      </p:sp>
      <p:sp>
        <p:nvSpPr>
          <p:cNvPr id="35859" name="Text Box 56"/>
          <p:cNvSpPr txBox="1">
            <a:spLocks noChangeArrowheads="1"/>
          </p:cNvSpPr>
          <p:nvPr/>
        </p:nvSpPr>
        <p:spPr bwMode="auto">
          <a:xfrm>
            <a:off x="3733800" y="57912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FF00"/>
                </a:solidFill>
                <a:latin typeface="Arial" charset="0"/>
              </a:rPr>
              <a:t>Sección de la ionosfera en la “zona gris”</a:t>
            </a:r>
          </a:p>
        </p:txBody>
      </p:sp>
      <p:sp>
        <p:nvSpPr>
          <p:cNvPr id="35860" name="Text Box 57"/>
          <p:cNvSpPr txBox="1">
            <a:spLocks noChangeArrowheads="1"/>
          </p:cNvSpPr>
          <p:nvPr/>
        </p:nvSpPr>
        <p:spPr bwMode="auto">
          <a:xfrm>
            <a:off x="228600" y="22860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La capa F2 sigue ionizada (aún está iluminada por el Sol)</a:t>
            </a:r>
          </a:p>
        </p:txBody>
      </p:sp>
      <p:sp>
        <p:nvSpPr>
          <p:cNvPr id="35861" name="Text Box 59"/>
          <p:cNvSpPr txBox="1">
            <a:spLocks noChangeArrowheads="1"/>
          </p:cNvSpPr>
          <p:nvPr/>
        </p:nvSpPr>
        <p:spPr bwMode="auto">
          <a:xfrm>
            <a:off x="381000" y="4494213"/>
            <a:ext cx="2133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La capa D  ya ha desaparecido o se ha debilitado</a:t>
            </a:r>
          </a:p>
        </p:txBody>
      </p:sp>
      <p:sp>
        <p:nvSpPr>
          <p:cNvPr id="35862" name="Text Box 60"/>
          <p:cNvSpPr txBox="1">
            <a:spLocks noChangeArrowheads="1"/>
          </p:cNvSpPr>
          <p:nvPr/>
        </p:nvSpPr>
        <p:spPr bwMode="auto">
          <a:xfrm>
            <a:off x="6629400" y="2286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La capa F2 se ioniza rápidamente</a:t>
            </a:r>
          </a:p>
        </p:txBody>
      </p:sp>
      <p:sp>
        <p:nvSpPr>
          <p:cNvPr id="35863" name="Text Box 61"/>
          <p:cNvSpPr txBox="1">
            <a:spLocks noChangeArrowheads="1"/>
          </p:cNvSpPr>
          <p:nvPr/>
        </p:nvSpPr>
        <p:spPr bwMode="auto">
          <a:xfrm>
            <a:off x="6781800" y="4495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2"/>
                </a:solidFill>
                <a:latin typeface="Arial" charset="0"/>
              </a:rPr>
              <a:t>La capa D todavía no se ha formado</a:t>
            </a:r>
          </a:p>
        </p:txBody>
      </p:sp>
      <p:sp>
        <p:nvSpPr>
          <p:cNvPr id="35864" name="Line 62"/>
          <p:cNvSpPr>
            <a:spLocks noChangeShapeType="1"/>
          </p:cNvSpPr>
          <p:nvPr/>
        </p:nvSpPr>
        <p:spPr bwMode="auto">
          <a:xfrm flipV="1">
            <a:off x="2514600" y="2362200"/>
            <a:ext cx="1600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65" name="Line 63"/>
          <p:cNvSpPr>
            <a:spLocks noChangeShapeType="1"/>
          </p:cNvSpPr>
          <p:nvPr/>
        </p:nvSpPr>
        <p:spPr bwMode="auto">
          <a:xfrm flipV="1">
            <a:off x="2438400" y="4724400"/>
            <a:ext cx="1524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66" name="Line 64"/>
          <p:cNvSpPr>
            <a:spLocks noChangeShapeType="1"/>
          </p:cNvSpPr>
          <p:nvPr/>
        </p:nvSpPr>
        <p:spPr bwMode="auto">
          <a:xfrm flipH="1" flipV="1">
            <a:off x="6019800" y="4648200"/>
            <a:ext cx="838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67" name="Line 65"/>
          <p:cNvSpPr>
            <a:spLocks noChangeShapeType="1"/>
          </p:cNvSpPr>
          <p:nvPr/>
        </p:nvSpPr>
        <p:spPr bwMode="auto">
          <a:xfrm flipH="1" flipV="1">
            <a:off x="5867400" y="2209800"/>
            <a:ext cx="762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línea gris sigue un camino diferente cada mes...</a:t>
            </a:r>
          </a:p>
        </p:txBody>
      </p:sp>
      <p:pic>
        <p:nvPicPr>
          <p:cNvPr id="36869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60260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59766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38"/>
          <p:cNvSpPr txBox="1">
            <a:spLocks noChangeArrowheads="1"/>
          </p:cNvSpPr>
          <p:nvPr/>
        </p:nvSpPr>
        <p:spPr bwMode="auto">
          <a:xfrm>
            <a:off x="107504" y="1752600"/>
            <a:ext cx="1946176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AMANECER </a:t>
            </a:r>
          </a:p>
          <a:p>
            <a:pPr algn="ctr"/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DE </a:t>
            </a:r>
          </a:p>
          <a:p>
            <a:pPr algn="ctr"/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VERANO</a:t>
            </a:r>
          </a:p>
        </p:txBody>
      </p:sp>
      <p:sp>
        <p:nvSpPr>
          <p:cNvPr id="36873" name="AutoShape 40"/>
          <p:cNvSpPr>
            <a:spLocks noChangeArrowheads="1"/>
          </p:cNvSpPr>
          <p:nvPr/>
        </p:nvSpPr>
        <p:spPr bwMode="auto">
          <a:xfrm>
            <a:off x="1907704" y="1905000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07504" y="4904429"/>
            <a:ext cx="1946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AMANECER </a:t>
            </a:r>
          </a:p>
          <a:p>
            <a:pPr algn="ctr"/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DE </a:t>
            </a:r>
          </a:p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INVIERNO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1907704" y="5094669"/>
            <a:ext cx="685800" cy="76672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35"/>
          <p:cNvSpPr txBox="1">
            <a:spLocks noChangeArrowheads="1"/>
          </p:cNvSpPr>
          <p:nvPr/>
        </p:nvSpPr>
        <p:spPr bwMode="auto">
          <a:xfrm>
            <a:off x="0" y="-99392"/>
            <a:ext cx="899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 barriendo a lo largo del año un arco de 44º de </a:t>
            </a:r>
            <a:r>
              <a:rPr lang="es-E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azimut</a:t>
            </a:r>
            <a:endParaRPr lang="es-E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12 Imagen" descr="Simple_world_ma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943100"/>
            <a:ext cx="9144000" cy="4914900"/>
          </a:xfrm>
          <a:prstGeom prst="rect">
            <a:avLst/>
          </a:prstGeom>
        </p:spPr>
      </p:pic>
      <p:sp>
        <p:nvSpPr>
          <p:cNvPr id="14" name="13 Forma libre"/>
          <p:cNvSpPr/>
          <p:nvPr/>
        </p:nvSpPr>
        <p:spPr>
          <a:xfrm>
            <a:off x="3994484" y="3404937"/>
            <a:ext cx="5161548" cy="3031958"/>
          </a:xfrm>
          <a:custGeom>
            <a:avLst/>
            <a:gdLst>
              <a:gd name="connsiteX0" fmla="*/ 0 w 5161548"/>
              <a:gd name="connsiteY0" fmla="*/ 0 h 3031958"/>
              <a:gd name="connsiteX1" fmla="*/ 216569 w 5161548"/>
              <a:gd name="connsiteY1" fmla="*/ 409074 h 3031958"/>
              <a:gd name="connsiteX2" fmla="*/ 613611 w 5161548"/>
              <a:gd name="connsiteY2" fmla="*/ 1143000 h 3031958"/>
              <a:gd name="connsiteX3" fmla="*/ 1191127 w 5161548"/>
              <a:gd name="connsiteY3" fmla="*/ 2213810 h 3031958"/>
              <a:gd name="connsiteX4" fmla="*/ 1792705 w 5161548"/>
              <a:gd name="connsiteY4" fmla="*/ 2731168 h 3031958"/>
              <a:gd name="connsiteX5" fmla="*/ 2803358 w 5161548"/>
              <a:gd name="connsiteY5" fmla="*/ 2995863 h 3031958"/>
              <a:gd name="connsiteX6" fmla="*/ 3753853 w 5161548"/>
              <a:gd name="connsiteY6" fmla="*/ 2947737 h 3031958"/>
              <a:gd name="connsiteX7" fmla="*/ 4608095 w 5161548"/>
              <a:gd name="connsiteY7" fmla="*/ 2707105 h 3031958"/>
              <a:gd name="connsiteX8" fmla="*/ 5161548 w 5161548"/>
              <a:gd name="connsiteY8" fmla="*/ 1852863 h 30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1548" h="3031958">
                <a:moveTo>
                  <a:pt x="0" y="0"/>
                </a:moveTo>
                <a:cubicBezTo>
                  <a:pt x="58153" y="109287"/>
                  <a:pt x="114301" y="218574"/>
                  <a:pt x="216569" y="409074"/>
                </a:cubicBezTo>
                <a:cubicBezTo>
                  <a:pt x="318837" y="599574"/>
                  <a:pt x="613611" y="1143000"/>
                  <a:pt x="613611" y="1143000"/>
                </a:cubicBezTo>
                <a:cubicBezTo>
                  <a:pt x="776037" y="1443789"/>
                  <a:pt x="994611" y="1949115"/>
                  <a:pt x="1191127" y="2213810"/>
                </a:cubicBezTo>
                <a:cubicBezTo>
                  <a:pt x="1387643" y="2478505"/>
                  <a:pt x="1524000" y="2600826"/>
                  <a:pt x="1792705" y="2731168"/>
                </a:cubicBezTo>
                <a:cubicBezTo>
                  <a:pt x="2061410" y="2861510"/>
                  <a:pt x="2476500" y="2959768"/>
                  <a:pt x="2803358" y="2995863"/>
                </a:cubicBezTo>
                <a:cubicBezTo>
                  <a:pt x="3130216" y="3031958"/>
                  <a:pt x="3453064" y="2995863"/>
                  <a:pt x="3753853" y="2947737"/>
                </a:cubicBezTo>
                <a:cubicBezTo>
                  <a:pt x="4054643" y="2899611"/>
                  <a:pt x="4373479" y="2889584"/>
                  <a:pt x="4608095" y="2707105"/>
                </a:cubicBezTo>
                <a:cubicBezTo>
                  <a:pt x="4842711" y="2524626"/>
                  <a:pt x="5002129" y="2188744"/>
                  <a:pt x="5161548" y="185286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>
            <a:off x="12032" y="2498558"/>
            <a:ext cx="3994484" cy="1471863"/>
          </a:xfrm>
          <a:custGeom>
            <a:avLst/>
            <a:gdLst>
              <a:gd name="connsiteX0" fmla="*/ 3994484 w 3994484"/>
              <a:gd name="connsiteY0" fmla="*/ 918410 h 1471863"/>
              <a:gd name="connsiteX1" fmla="*/ 3850105 w 3994484"/>
              <a:gd name="connsiteY1" fmla="*/ 725905 h 1471863"/>
              <a:gd name="connsiteX2" fmla="*/ 3356810 w 3994484"/>
              <a:gd name="connsiteY2" fmla="*/ 352926 h 1471863"/>
              <a:gd name="connsiteX3" fmla="*/ 2995863 w 3994484"/>
              <a:gd name="connsiteY3" fmla="*/ 208547 h 1471863"/>
              <a:gd name="connsiteX4" fmla="*/ 2334126 w 3994484"/>
              <a:gd name="connsiteY4" fmla="*/ 40105 h 1471863"/>
              <a:gd name="connsiteX5" fmla="*/ 1660357 w 3994484"/>
              <a:gd name="connsiteY5" fmla="*/ 64168 h 1471863"/>
              <a:gd name="connsiteX6" fmla="*/ 818147 w 3994484"/>
              <a:gd name="connsiteY6" fmla="*/ 425116 h 1471863"/>
              <a:gd name="connsiteX7" fmla="*/ 0 w 3994484"/>
              <a:gd name="connsiteY7" fmla="*/ 1471863 h 147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484" h="1471863">
                <a:moveTo>
                  <a:pt x="3994484" y="918410"/>
                </a:moveTo>
                <a:cubicBezTo>
                  <a:pt x="3975434" y="869281"/>
                  <a:pt x="3956384" y="820152"/>
                  <a:pt x="3850105" y="725905"/>
                </a:cubicBezTo>
                <a:cubicBezTo>
                  <a:pt x="3743826" y="631658"/>
                  <a:pt x="3499184" y="439152"/>
                  <a:pt x="3356810" y="352926"/>
                </a:cubicBezTo>
                <a:cubicBezTo>
                  <a:pt x="3214436" y="266700"/>
                  <a:pt x="3166310" y="260684"/>
                  <a:pt x="2995863" y="208547"/>
                </a:cubicBezTo>
                <a:cubicBezTo>
                  <a:pt x="2825416" y="156410"/>
                  <a:pt x="2556710" y="64168"/>
                  <a:pt x="2334126" y="40105"/>
                </a:cubicBezTo>
                <a:cubicBezTo>
                  <a:pt x="2111542" y="16042"/>
                  <a:pt x="1913020" y="0"/>
                  <a:pt x="1660357" y="64168"/>
                </a:cubicBezTo>
                <a:cubicBezTo>
                  <a:pt x="1407694" y="128336"/>
                  <a:pt x="1094873" y="190500"/>
                  <a:pt x="818147" y="425116"/>
                </a:cubicBezTo>
                <a:cubicBezTo>
                  <a:pt x="541421" y="659732"/>
                  <a:pt x="270710" y="1065797"/>
                  <a:pt x="0" y="147186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3970421" y="2398295"/>
            <a:ext cx="5113421" cy="3894221"/>
          </a:xfrm>
          <a:custGeom>
            <a:avLst/>
            <a:gdLst>
              <a:gd name="connsiteX0" fmla="*/ 0 w 5113421"/>
              <a:gd name="connsiteY0" fmla="*/ 1006642 h 3894221"/>
              <a:gd name="connsiteX1" fmla="*/ 300790 w 5113421"/>
              <a:gd name="connsiteY1" fmla="*/ 645694 h 3894221"/>
              <a:gd name="connsiteX2" fmla="*/ 637674 w 5113421"/>
              <a:gd name="connsiteY2" fmla="*/ 332873 h 3894221"/>
              <a:gd name="connsiteX3" fmla="*/ 1239253 w 5113421"/>
              <a:gd name="connsiteY3" fmla="*/ 116305 h 3894221"/>
              <a:gd name="connsiteX4" fmla="*/ 2225842 w 5113421"/>
              <a:gd name="connsiteY4" fmla="*/ 8021 h 3894221"/>
              <a:gd name="connsiteX5" fmla="*/ 3104147 w 5113421"/>
              <a:gd name="connsiteY5" fmla="*/ 152400 h 3894221"/>
              <a:gd name="connsiteX6" fmla="*/ 4018547 w 5113421"/>
              <a:gd name="connsiteY6" fmla="*/ 922421 h 3894221"/>
              <a:gd name="connsiteX7" fmla="*/ 4728411 w 5113421"/>
              <a:gd name="connsiteY7" fmla="*/ 2402305 h 3894221"/>
              <a:gd name="connsiteX8" fmla="*/ 4884821 w 5113421"/>
              <a:gd name="connsiteY8" fmla="*/ 3497179 h 3894221"/>
              <a:gd name="connsiteX9" fmla="*/ 5113421 w 5113421"/>
              <a:gd name="connsiteY9" fmla="*/ 3894221 h 3894221"/>
              <a:gd name="connsiteX10" fmla="*/ 5113421 w 5113421"/>
              <a:gd name="connsiteY10" fmla="*/ 3894221 h 389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3421" h="3894221">
                <a:moveTo>
                  <a:pt x="0" y="1006642"/>
                </a:moveTo>
                <a:cubicBezTo>
                  <a:pt x="97255" y="882315"/>
                  <a:pt x="194511" y="757989"/>
                  <a:pt x="300790" y="645694"/>
                </a:cubicBezTo>
                <a:cubicBezTo>
                  <a:pt x="407069" y="533399"/>
                  <a:pt x="481264" y="421104"/>
                  <a:pt x="637674" y="332873"/>
                </a:cubicBezTo>
                <a:cubicBezTo>
                  <a:pt x="794084" y="244642"/>
                  <a:pt x="974558" y="170447"/>
                  <a:pt x="1239253" y="116305"/>
                </a:cubicBezTo>
                <a:cubicBezTo>
                  <a:pt x="1503948" y="62163"/>
                  <a:pt x="1915026" y="2005"/>
                  <a:pt x="2225842" y="8021"/>
                </a:cubicBezTo>
                <a:cubicBezTo>
                  <a:pt x="2536658" y="14037"/>
                  <a:pt x="2805363" y="0"/>
                  <a:pt x="3104147" y="152400"/>
                </a:cubicBezTo>
                <a:cubicBezTo>
                  <a:pt x="3402931" y="304800"/>
                  <a:pt x="3747836" y="547437"/>
                  <a:pt x="4018547" y="922421"/>
                </a:cubicBezTo>
                <a:cubicBezTo>
                  <a:pt x="4289258" y="1297405"/>
                  <a:pt x="4584032" y="1973179"/>
                  <a:pt x="4728411" y="2402305"/>
                </a:cubicBezTo>
                <a:cubicBezTo>
                  <a:pt x="4872790" y="2831431"/>
                  <a:pt x="4820653" y="3248526"/>
                  <a:pt x="4884821" y="3497179"/>
                </a:cubicBezTo>
                <a:cubicBezTo>
                  <a:pt x="4948989" y="3745832"/>
                  <a:pt x="5113421" y="3894221"/>
                  <a:pt x="5113421" y="3894221"/>
                </a:cubicBezTo>
                <a:lnTo>
                  <a:pt x="5113421" y="3894221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orma libre"/>
          <p:cNvSpPr/>
          <p:nvPr/>
        </p:nvSpPr>
        <p:spPr>
          <a:xfrm>
            <a:off x="-12032" y="3416968"/>
            <a:ext cx="3946358" cy="3150269"/>
          </a:xfrm>
          <a:custGeom>
            <a:avLst/>
            <a:gdLst>
              <a:gd name="connsiteX0" fmla="*/ 3946358 w 3946358"/>
              <a:gd name="connsiteY0" fmla="*/ 0 h 3150269"/>
              <a:gd name="connsiteX1" fmla="*/ 3609474 w 3946358"/>
              <a:gd name="connsiteY1" fmla="*/ 613611 h 3150269"/>
              <a:gd name="connsiteX2" fmla="*/ 3176337 w 3946358"/>
              <a:gd name="connsiteY2" fmla="*/ 1696453 h 3150269"/>
              <a:gd name="connsiteX3" fmla="*/ 2502569 w 3946358"/>
              <a:gd name="connsiteY3" fmla="*/ 2671011 h 3150269"/>
              <a:gd name="connsiteX4" fmla="*/ 1455821 w 3946358"/>
              <a:gd name="connsiteY4" fmla="*/ 3080085 h 3150269"/>
              <a:gd name="connsiteX5" fmla="*/ 505327 w 3946358"/>
              <a:gd name="connsiteY5" fmla="*/ 3092116 h 3150269"/>
              <a:gd name="connsiteX6" fmla="*/ 0 w 3946358"/>
              <a:gd name="connsiteY6" fmla="*/ 2959769 h 315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358" h="3150269">
                <a:moveTo>
                  <a:pt x="3946358" y="0"/>
                </a:moveTo>
                <a:cubicBezTo>
                  <a:pt x="3842084" y="165434"/>
                  <a:pt x="3737811" y="330869"/>
                  <a:pt x="3609474" y="613611"/>
                </a:cubicBezTo>
                <a:cubicBezTo>
                  <a:pt x="3481137" y="896353"/>
                  <a:pt x="3360821" y="1353553"/>
                  <a:pt x="3176337" y="1696453"/>
                </a:cubicBezTo>
                <a:cubicBezTo>
                  <a:pt x="2991853" y="2039353"/>
                  <a:pt x="2789322" y="2440406"/>
                  <a:pt x="2502569" y="2671011"/>
                </a:cubicBezTo>
                <a:cubicBezTo>
                  <a:pt x="2215816" y="2901616"/>
                  <a:pt x="1788695" y="3009901"/>
                  <a:pt x="1455821" y="3080085"/>
                </a:cubicBezTo>
                <a:cubicBezTo>
                  <a:pt x="1122947" y="3150269"/>
                  <a:pt x="747964" y="3112169"/>
                  <a:pt x="505327" y="3092116"/>
                </a:cubicBezTo>
                <a:cubicBezTo>
                  <a:pt x="262690" y="3072063"/>
                  <a:pt x="131345" y="3015916"/>
                  <a:pt x="0" y="295976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orma libre"/>
          <p:cNvSpPr/>
          <p:nvPr/>
        </p:nvSpPr>
        <p:spPr>
          <a:xfrm>
            <a:off x="-12032" y="3392905"/>
            <a:ext cx="9168064" cy="3344779"/>
          </a:xfrm>
          <a:custGeom>
            <a:avLst/>
            <a:gdLst>
              <a:gd name="connsiteX0" fmla="*/ 4018548 w 9168064"/>
              <a:gd name="connsiteY0" fmla="*/ 0 h 3344779"/>
              <a:gd name="connsiteX1" fmla="*/ 4463716 w 9168064"/>
              <a:gd name="connsiteY1" fmla="*/ 890337 h 3344779"/>
              <a:gd name="connsiteX2" fmla="*/ 5053264 w 9168064"/>
              <a:gd name="connsiteY2" fmla="*/ 1997242 h 3344779"/>
              <a:gd name="connsiteX3" fmla="*/ 5378116 w 9168064"/>
              <a:gd name="connsiteY3" fmla="*/ 2394284 h 3344779"/>
              <a:gd name="connsiteX4" fmla="*/ 5570621 w 9168064"/>
              <a:gd name="connsiteY4" fmla="*/ 2622884 h 3344779"/>
              <a:gd name="connsiteX5" fmla="*/ 5955632 w 9168064"/>
              <a:gd name="connsiteY5" fmla="*/ 2827421 h 3344779"/>
              <a:gd name="connsiteX6" fmla="*/ 6100011 w 9168064"/>
              <a:gd name="connsiteY6" fmla="*/ 2827421 h 3344779"/>
              <a:gd name="connsiteX7" fmla="*/ 6569243 w 9168064"/>
              <a:gd name="connsiteY7" fmla="*/ 2983832 h 3344779"/>
              <a:gd name="connsiteX8" fmla="*/ 7447548 w 9168064"/>
              <a:gd name="connsiteY8" fmla="*/ 3031958 h 3344779"/>
              <a:gd name="connsiteX9" fmla="*/ 8145379 w 9168064"/>
              <a:gd name="connsiteY9" fmla="*/ 2935706 h 3344779"/>
              <a:gd name="connsiteX10" fmla="*/ 8590548 w 9168064"/>
              <a:gd name="connsiteY10" fmla="*/ 2767263 h 3344779"/>
              <a:gd name="connsiteX11" fmla="*/ 8855243 w 9168064"/>
              <a:gd name="connsiteY11" fmla="*/ 2454442 h 3344779"/>
              <a:gd name="connsiteX12" fmla="*/ 8987590 w 9168064"/>
              <a:gd name="connsiteY12" fmla="*/ 2779295 h 3344779"/>
              <a:gd name="connsiteX13" fmla="*/ 9119937 w 9168064"/>
              <a:gd name="connsiteY13" fmla="*/ 2923674 h 3344779"/>
              <a:gd name="connsiteX14" fmla="*/ 9168064 w 9168064"/>
              <a:gd name="connsiteY14" fmla="*/ 2935706 h 3344779"/>
              <a:gd name="connsiteX15" fmla="*/ 9144000 w 9168064"/>
              <a:gd name="connsiteY15" fmla="*/ 3344779 h 3344779"/>
              <a:gd name="connsiteX16" fmla="*/ 24064 w 9168064"/>
              <a:gd name="connsiteY16" fmla="*/ 3332748 h 3344779"/>
              <a:gd name="connsiteX17" fmla="*/ 0 w 9168064"/>
              <a:gd name="connsiteY17" fmla="*/ 2995863 h 3344779"/>
              <a:gd name="connsiteX18" fmla="*/ 252664 w 9168064"/>
              <a:gd name="connsiteY18" fmla="*/ 3092116 h 3344779"/>
              <a:gd name="connsiteX19" fmla="*/ 589548 w 9168064"/>
              <a:gd name="connsiteY19" fmla="*/ 3140242 h 3344779"/>
              <a:gd name="connsiteX20" fmla="*/ 1130969 w 9168064"/>
              <a:gd name="connsiteY20" fmla="*/ 3152274 h 3344779"/>
              <a:gd name="connsiteX21" fmla="*/ 1648327 w 9168064"/>
              <a:gd name="connsiteY21" fmla="*/ 3104148 h 3344779"/>
              <a:gd name="connsiteX22" fmla="*/ 2153653 w 9168064"/>
              <a:gd name="connsiteY22" fmla="*/ 2935706 h 3344779"/>
              <a:gd name="connsiteX23" fmla="*/ 2562727 w 9168064"/>
              <a:gd name="connsiteY23" fmla="*/ 2634916 h 3344779"/>
              <a:gd name="connsiteX24" fmla="*/ 2947737 w 9168064"/>
              <a:gd name="connsiteY24" fmla="*/ 2213811 h 3344779"/>
              <a:gd name="connsiteX25" fmla="*/ 3176337 w 9168064"/>
              <a:gd name="connsiteY25" fmla="*/ 1792706 h 3344779"/>
              <a:gd name="connsiteX26" fmla="*/ 3356811 w 9168064"/>
              <a:gd name="connsiteY26" fmla="*/ 1275348 h 3344779"/>
              <a:gd name="connsiteX27" fmla="*/ 3537285 w 9168064"/>
              <a:gd name="connsiteY27" fmla="*/ 878306 h 3344779"/>
              <a:gd name="connsiteX28" fmla="*/ 3561348 w 9168064"/>
              <a:gd name="connsiteY28" fmla="*/ 890337 h 3344779"/>
              <a:gd name="connsiteX29" fmla="*/ 3669632 w 9168064"/>
              <a:gd name="connsiteY29" fmla="*/ 577516 h 3344779"/>
              <a:gd name="connsiteX30" fmla="*/ 3801979 w 9168064"/>
              <a:gd name="connsiteY30" fmla="*/ 300790 h 3344779"/>
              <a:gd name="connsiteX31" fmla="*/ 3958390 w 9168064"/>
              <a:gd name="connsiteY31" fmla="*/ 24063 h 33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68064" h="3344779">
                <a:moveTo>
                  <a:pt x="4018548" y="0"/>
                </a:moveTo>
                <a:lnTo>
                  <a:pt x="4463716" y="890337"/>
                </a:lnTo>
                <a:lnTo>
                  <a:pt x="5053264" y="1997242"/>
                </a:lnTo>
                <a:lnTo>
                  <a:pt x="5378116" y="2394284"/>
                </a:lnTo>
                <a:lnTo>
                  <a:pt x="5570621" y="2622884"/>
                </a:lnTo>
                <a:lnTo>
                  <a:pt x="5955632" y="2827421"/>
                </a:lnTo>
                <a:lnTo>
                  <a:pt x="6100011" y="2827421"/>
                </a:lnTo>
                <a:lnTo>
                  <a:pt x="6569243" y="2983832"/>
                </a:lnTo>
                <a:lnTo>
                  <a:pt x="7447548" y="3031958"/>
                </a:lnTo>
                <a:lnTo>
                  <a:pt x="8145379" y="2935706"/>
                </a:lnTo>
                <a:lnTo>
                  <a:pt x="8590548" y="2767263"/>
                </a:lnTo>
                <a:lnTo>
                  <a:pt x="8855243" y="2454442"/>
                </a:lnTo>
                <a:lnTo>
                  <a:pt x="8987590" y="2779295"/>
                </a:lnTo>
                <a:lnTo>
                  <a:pt x="9119937" y="2923674"/>
                </a:lnTo>
                <a:lnTo>
                  <a:pt x="9168064" y="2935706"/>
                </a:lnTo>
                <a:lnTo>
                  <a:pt x="9144000" y="3344779"/>
                </a:lnTo>
                <a:lnTo>
                  <a:pt x="24064" y="3332748"/>
                </a:lnTo>
                <a:lnTo>
                  <a:pt x="0" y="2995863"/>
                </a:lnTo>
                <a:lnTo>
                  <a:pt x="252664" y="3092116"/>
                </a:lnTo>
                <a:lnTo>
                  <a:pt x="589548" y="3140242"/>
                </a:lnTo>
                <a:lnTo>
                  <a:pt x="1130969" y="3152274"/>
                </a:lnTo>
                <a:lnTo>
                  <a:pt x="1648327" y="3104148"/>
                </a:lnTo>
                <a:lnTo>
                  <a:pt x="2153653" y="2935706"/>
                </a:lnTo>
                <a:lnTo>
                  <a:pt x="2562727" y="2634916"/>
                </a:lnTo>
                <a:lnTo>
                  <a:pt x="2947737" y="2213811"/>
                </a:lnTo>
                <a:lnTo>
                  <a:pt x="3176337" y="1792706"/>
                </a:lnTo>
                <a:lnTo>
                  <a:pt x="3356811" y="1275348"/>
                </a:lnTo>
                <a:lnTo>
                  <a:pt x="3537285" y="878306"/>
                </a:lnTo>
                <a:lnTo>
                  <a:pt x="3561348" y="890337"/>
                </a:lnTo>
                <a:lnTo>
                  <a:pt x="3669632" y="577516"/>
                </a:lnTo>
                <a:lnTo>
                  <a:pt x="3801979" y="300790"/>
                </a:lnTo>
                <a:lnTo>
                  <a:pt x="3958390" y="24063"/>
                </a:lnTo>
              </a:path>
            </a:pathLst>
          </a:custGeom>
          <a:solidFill>
            <a:srgbClr val="FF0000">
              <a:alpha val="43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orma libre"/>
          <p:cNvSpPr/>
          <p:nvPr/>
        </p:nvSpPr>
        <p:spPr>
          <a:xfrm>
            <a:off x="12032" y="1997242"/>
            <a:ext cx="9144000" cy="3898232"/>
          </a:xfrm>
          <a:custGeom>
            <a:avLst/>
            <a:gdLst>
              <a:gd name="connsiteX0" fmla="*/ 3970421 w 9144000"/>
              <a:gd name="connsiteY0" fmla="*/ 1359569 h 3898232"/>
              <a:gd name="connsiteX1" fmla="*/ 4174957 w 9144000"/>
              <a:gd name="connsiteY1" fmla="*/ 1143000 h 3898232"/>
              <a:gd name="connsiteX2" fmla="*/ 4475747 w 9144000"/>
              <a:gd name="connsiteY2" fmla="*/ 782053 h 3898232"/>
              <a:gd name="connsiteX3" fmla="*/ 4848726 w 9144000"/>
              <a:gd name="connsiteY3" fmla="*/ 613611 h 3898232"/>
              <a:gd name="connsiteX4" fmla="*/ 5474368 w 9144000"/>
              <a:gd name="connsiteY4" fmla="*/ 433137 h 3898232"/>
              <a:gd name="connsiteX5" fmla="*/ 6304547 w 9144000"/>
              <a:gd name="connsiteY5" fmla="*/ 421105 h 3898232"/>
              <a:gd name="connsiteX6" fmla="*/ 6833936 w 9144000"/>
              <a:gd name="connsiteY6" fmla="*/ 469232 h 3898232"/>
              <a:gd name="connsiteX7" fmla="*/ 7363326 w 9144000"/>
              <a:gd name="connsiteY7" fmla="*/ 709863 h 3898232"/>
              <a:gd name="connsiteX8" fmla="*/ 7796463 w 9144000"/>
              <a:gd name="connsiteY8" fmla="*/ 1010653 h 3898232"/>
              <a:gd name="connsiteX9" fmla="*/ 8049126 w 9144000"/>
              <a:gd name="connsiteY9" fmla="*/ 1407695 h 3898232"/>
              <a:gd name="connsiteX10" fmla="*/ 8313821 w 9144000"/>
              <a:gd name="connsiteY10" fmla="*/ 1852863 h 3898232"/>
              <a:gd name="connsiteX11" fmla="*/ 8530389 w 9144000"/>
              <a:gd name="connsiteY11" fmla="*/ 2394284 h 3898232"/>
              <a:gd name="connsiteX12" fmla="*/ 8722894 w 9144000"/>
              <a:gd name="connsiteY12" fmla="*/ 2875547 h 3898232"/>
              <a:gd name="connsiteX13" fmla="*/ 8795084 w 9144000"/>
              <a:gd name="connsiteY13" fmla="*/ 3248526 h 3898232"/>
              <a:gd name="connsiteX14" fmla="*/ 8819147 w 9144000"/>
              <a:gd name="connsiteY14" fmla="*/ 3765884 h 3898232"/>
              <a:gd name="connsiteX15" fmla="*/ 8855242 w 9144000"/>
              <a:gd name="connsiteY15" fmla="*/ 3898232 h 3898232"/>
              <a:gd name="connsiteX16" fmla="*/ 8987589 w 9144000"/>
              <a:gd name="connsiteY16" fmla="*/ 3489158 h 3898232"/>
              <a:gd name="connsiteX17" fmla="*/ 9144000 w 9144000"/>
              <a:gd name="connsiteY17" fmla="*/ 3284621 h 3898232"/>
              <a:gd name="connsiteX18" fmla="*/ 9144000 w 9144000"/>
              <a:gd name="connsiteY18" fmla="*/ 24063 h 3898232"/>
              <a:gd name="connsiteX19" fmla="*/ 0 w 9144000"/>
              <a:gd name="connsiteY19" fmla="*/ 0 h 3898232"/>
              <a:gd name="connsiteX20" fmla="*/ 0 w 9144000"/>
              <a:gd name="connsiteY20" fmla="*/ 2021305 h 3898232"/>
              <a:gd name="connsiteX21" fmla="*/ 204536 w 9144000"/>
              <a:gd name="connsiteY21" fmla="*/ 1660358 h 3898232"/>
              <a:gd name="connsiteX22" fmla="*/ 517357 w 9144000"/>
              <a:gd name="connsiteY22" fmla="*/ 1251284 h 3898232"/>
              <a:gd name="connsiteX23" fmla="*/ 733926 w 9144000"/>
              <a:gd name="connsiteY23" fmla="*/ 986590 h 3898232"/>
              <a:gd name="connsiteX24" fmla="*/ 1070810 w 9144000"/>
              <a:gd name="connsiteY24" fmla="*/ 770021 h 3898232"/>
              <a:gd name="connsiteX25" fmla="*/ 1467852 w 9144000"/>
              <a:gd name="connsiteY25" fmla="*/ 613611 h 3898232"/>
              <a:gd name="connsiteX26" fmla="*/ 1997242 w 9144000"/>
              <a:gd name="connsiteY26" fmla="*/ 541421 h 3898232"/>
              <a:gd name="connsiteX27" fmla="*/ 2334126 w 9144000"/>
              <a:gd name="connsiteY27" fmla="*/ 517358 h 3898232"/>
              <a:gd name="connsiteX28" fmla="*/ 2622884 w 9144000"/>
              <a:gd name="connsiteY28" fmla="*/ 577516 h 3898232"/>
              <a:gd name="connsiteX29" fmla="*/ 2947736 w 9144000"/>
              <a:gd name="connsiteY29" fmla="*/ 649705 h 3898232"/>
              <a:gd name="connsiteX30" fmla="*/ 3212431 w 9144000"/>
              <a:gd name="connsiteY30" fmla="*/ 782053 h 3898232"/>
              <a:gd name="connsiteX31" fmla="*/ 3537284 w 9144000"/>
              <a:gd name="connsiteY31" fmla="*/ 950495 h 3898232"/>
              <a:gd name="connsiteX32" fmla="*/ 3826042 w 9144000"/>
              <a:gd name="connsiteY32" fmla="*/ 1167063 h 3898232"/>
              <a:gd name="connsiteX33" fmla="*/ 3958389 w 9144000"/>
              <a:gd name="connsiteY33" fmla="*/ 1263316 h 3898232"/>
              <a:gd name="connsiteX34" fmla="*/ 3970421 w 9144000"/>
              <a:gd name="connsiteY34" fmla="*/ 1359569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144000" h="3898232">
                <a:moveTo>
                  <a:pt x="3970421" y="1359569"/>
                </a:moveTo>
                <a:lnTo>
                  <a:pt x="4174957" y="1143000"/>
                </a:lnTo>
                <a:lnTo>
                  <a:pt x="4475747" y="782053"/>
                </a:lnTo>
                <a:lnTo>
                  <a:pt x="4848726" y="613611"/>
                </a:lnTo>
                <a:lnTo>
                  <a:pt x="5474368" y="433137"/>
                </a:lnTo>
                <a:lnTo>
                  <a:pt x="6304547" y="421105"/>
                </a:lnTo>
                <a:lnTo>
                  <a:pt x="6833936" y="469232"/>
                </a:lnTo>
                <a:lnTo>
                  <a:pt x="7363326" y="709863"/>
                </a:lnTo>
                <a:lnTo>
                  <a:pt x="7796463" y="1010653"/>
                </a:lnTo>
                <a:lnTo>
                  <a:pt x="8049126" y="1407695"/>
                </a:lnTo>
                <a:lnTo>
                  <a:pt x="8313821" y="1852863"/>
                </a:lnTo>
                <a:lnTo>
                  <a:pt x="8530389" y="2394284"/>
                </a:lnTo>
                <a:lnTo>
                  <a:pt x="8722894" y="2875547"/>
                </a:lnTo>
                <a:lnTo>
                  <a:pt x="8795084" y="3248526"/>
                </a:lnTo>
                <a:lnTo>
                  <a:pt x="8819147" y="3765884"/>
                </a:lnTo>
                <a:lnTo>
                  <a:pt x="8855242" y="3898232"/>
                </a:lnTo>
                <a:lnTo>
                  <a:pt x="8987589" y="3489158"/>
                </a:lnTo>
                <a:lnTo>
                  <a:pt x="9144000" y="3284621"/>
                </a:lnTo>
                <a:lnTo>
                  <a:pt x="9144000" y="24063"/>
                </a:lnTo>
                <a:lnTo>
                  <a:pt x="0" y="0"/>
                </a:lnTo>
                <a:lnTo>
                  <a:pt x="0" y="2021305"/>
                </a:lnTo>
                <a:lnTo>
                  <a:pt x="204536" y="1660358"/>
                </a:lnTo>
                <a:lnTo>
                  <a:pt x="517357" y="1251284"/>
                </a:lnTo>
                <a:lnTo>
                  <a:pt x="733926" y="986590"/>
                </a:lnTo>
                <a:lnTo>
                  <a:pt x="1070810" y="770021"/>
                </a:lnTo>
                <a:lnTo>
                  <a:pt x="1467852" y="613611"/>
                </a:lnTo>
                <a:lnTo>
                  <a:pt x="1997242" y="541421"/>
                </a:lnTo>
                <a:lnTo>
                  <a:pt x="2334126" y="517358"/>
                </a:lnTo>
                <a:lnTo>
                  <a:pt x="2622884" y="577516"/>
                </a:lnTo>
                <a:lnTo>
                  <a:pt x="2947736" y="649705"/>
                </a:lnTo>
                <a:lnTo>
                  <a:pt x="3212431" y="782053"/>
                </a:lnTo>
                <a:lnTo>
                  <a:pt x="3537284" y="950495"/>
                </a:lnTo>
                <a:lnTo>
                  <a:pt x="3826042" y="1167063"/>
                </a:lnTo>
                <a:lnTo>
                  <a:pt x="3958389" y="1263316"/>
                </a:lnTo>
                <a:lnTo>
                  <a:pt x="3970421" y="1359569"/>
                </a:lnTo>
                <a:close/>
              </a:path>
            </a:pathLst>
          </a:custGeom>
          <a:solidFill>
            <a:srgbClr val="FF0000">
              <a:alpha val="43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683568" y="1340768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ZONA CONTACTABLE POR LÍNEA GRIS EN ALGÚN MOMENTO DEL AÑO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F2AAF-0069-443E-BED4-4AB070673DE4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/>
            <a:r>
              <a:rPr lang="es-ES" smtClean="0"/>
              <a:t>Indice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34480"/>
            <a:ext cx="684765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Qué nos depara el ciclo solar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La propagación y las bandas bajas</a:t>
            </a: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b="1" dirty="0" smtClean="0">
                <a:solidFill>
                  <a:srgbClr val="FFFF00"/>
                </a:solidFill>
              </a:rPr>
              <a:t>Antenas de transmisión</a:t>
            </a:r>
          </a:p>
          <a:p>
            <a:pPr lvl="4" eaLnBrk="1" hangingPunct="1">
              <a:lnSpc>
                <a:spcPct val="90000"/>
              </a:lnSpc>
            </a:pPr>
            <a:endParaRPr lang="es-E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recepción</a:t>
            </a:r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Conclusiones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03648" y="3645024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El reto es conseguir ganancia con ángulos bajos de radiación</a:t>
            </a:r>
          </a:p>
        </p:txBody>
      </p:sp>
      <p:sp>
        <p:nvSpPr>
          <p:cNvPr id="36873" name="AutoShape 40"/>
          <p:cNvSpPr>
            <a:spLocks noChangeArrowheads="1"/>
          </p:cNvSpPr>
          <p:nvPr/>
        </p:nvSpPr>
        <p:spPr bwMode="auto">
          <a:xfrm>
            <a:off x="2590056" y="1905000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0" name="9 Imagen" descr="dipolo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24744"/>
            <a:ext cx="4505350" cy="2808312"/>
          </a:xfrm>
          <a:prstGeom prst="rect">
            <a:avLst/>
          </a:prstGeom>
        </p:spPr>
      </p:pic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-36512" y="5077633"/>
            <a:ext cx="2520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Dipolo 3,5 MHz a 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40 metros </a:t>
            </a: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altura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2446040" y="5230033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5" name="14 Imagen" descr="dipolo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05064"/>
            <a:ext cx="4483290" cy="2852936"/>
          </a:xfrm>
          <a:prstGeom prst="rect">
            <a:avLst/>
          </a:prstGeom>
        </p:spPr>
      </p:pic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115888" y="1844824"/>
            <a:ext cx="2520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Dipolo 3,5 MHz a </a:t>
            </a:r>
            <a:r>
              <a:rPr lang="es-ES" b="1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s-ES" b="1" dirty="0" smtClean="0">
                <a:solidFill>
                  <a:srgbClr val="FFFF00"/>
                </a:solidFill>
                <a:latin typeface="Arial" charset="0"/>
              </a:rPr>
              <a:t>0 metros </a:t>
            </a:r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altura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638944"/>
          </a:xfrm>
        </p:spPr>
        <p:txBody>
          <a:bodyPr/>
          <a:lstStyle/>
          <a:p>
            <a:r>
              <a:rPr lang="es-ES_tradnl" dirty="0" smtClean="0"/>
              <a:t>Las verticales generan bajos ángulos de radiación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873752"/>
          </a:xfrm>
        </p:spPr>
        <p:txBody>
          <a:bodyPr/>
          <a:lstStyle/>
          <a:p>
            <a:r>
              <a:rPr lang="es-ES_tradnl" dirty="0" smtClean="0"/>
              <a:t>Se trata de un dipolo puesto en vertical y truncado por un plano de tierra</a:t>
            </a:r>
            <a:endParaRPr lang="es-ES" dirty="0"/>
          </a:p>
        </p:txBody>
      </p:sp>
      <p:pic>
        <p:nvPicPr>
          <p:cNvPr id="4" name="3 Imagen" descr="vert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50922"/>
            <a:ext cx="6264696" cy="43070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647156" y="3923764"/>
            <a:ext cx="25090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 de la antena</a:t>
            </a:r>
            <a:endParaRPr lang="es-E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79913" y="3284984"/>
            <a:ext cx="194421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Vista lateral</a:t>
            </a:r>
            <a:endParaRPr lang="es-E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La misión de los radiales es recoger sin pérdidas las corrientes de retorno</a:t>
            </a:r>
            <a:endParaRPr lang="es-ES" dirty="0"/>
          </a:p>
        </p:txBody>
      </p:sp>
      <p:pic>
        <p:nvPicPr>
          <p:cNvPr id="4" name="3 Marcador de contenido" descr="vert13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849337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35888" cy="1143000"/>
          </a:xfrm>
        </p:spPr>
        <p:txBody>
          <a:bodyPr/>
          <a:lstStyle/>
          <a:p>
            <a:r>
              <a:rPr lang="es-ES_tradnl" dirty="0" smtClean="0"/>
              <a:t>Las corrientes de retorno generan pérdidas si discurren por alta R</a:t>
            </a:r>
            <a:endParaRPr lang="es-ES" dirty="0"/>
          </a:p>
        </p:txBody>
      </p:sp>
      <p:pic>
        <p:nvPicPr>
          <p:cNvPr id="4" name="3 Marcador de contenido" descr="vert1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1091" y="1700808"/>
            <a:ext cx="7233277" cy="4485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solar-cycle-10-cm-radio-flu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44000" cy="529269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A90E8-886B-42CC-9157-5EB97C806FA0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6388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Entramos en el mínimo de actividad solar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7956376" y="4149080"/>
            <a:ext cx="648072" cy="115212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020272" y="2906941"/>
            <a:ext cx="1728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" charset="0"/>
              </a:rPr>
              <a:t>Usted está aquí</a:t>
            </a:r>
            <a:endParaRPr lang="es-E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752600"/>
          </a:xfrm>
        </p:spPr>
        <p:txBody>
          <a:bodyPr/>
          <a:lstStyle/>
          <a:p>
            <a:r>
              <a:rPr lang="es-ES_tradnl" dirty="0" smtClean="0"/>
              <a:t>El sistema de radiales óptimo es de 120 de ¼ de onda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15400" cy="4611216"/>
          </a:xfrm>
        </p:spPr>
        <p:txBody>
          <a:bodyPr/>
          <a:lstStyle/>
          <a:p>
            <a:r>
              <a:rPr lang="es-ES_tradnl" sz="2400" b="1" dirty="0" smtClean="0"/>
              <a:t>Cualquier incremento sobre 120 aporta un beneficio muy marginal.</a:t>
            </a:r>
          </a:p>
          <a:p>
            <a:r>
              <a:rPr lang="es-ES_tradnl" sz="2400" b="1" dirty="0" smtClean="0"/>
              <a:t>Aumentar la longitud de los radiales tampoco aporta beneficios significativos</a:t>
            </a:r>
          </a:p>
          <a:p>
            <a:endParaRPr lang="es-ES" sz="2400" b="1" dirty="0"/>
          </a:p>
        </p:txBody>
      </p:sp>
      <p:pic>
        <p:nvPicPr>
          <p:cNvPr id="4" name="3 Imagen" descr="vert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211663" cy="34494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63688" y="6525344"/>
            <a:ext cx="51845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Número de </a:t>
            </a:r>
            <a:r>
              <a:rPr lang="es-ES_tradnl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radiales</a:t>
            </a:r>
            <a:endParaRPr lang="es-ES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963186" y="4604355"/>
            <a:ext cx="20649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Ganancia dB</a:t>
            </a:r>
            <a:endParaRPr lang="es-E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Cuatro radiales elevados pueden funcionar como un sistema de 120 radiales</a:t>
            </a:r>
            <a:endParaRPr lang="es-ES" dirty="0"/>
          </a:p>
        </p:txBody>
      </p:sp>
      <p:pic>
        <p:nvPicPr>
          <p:cNvPr id="8" name="7 Marcador de contenido" descr="vert2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291679"/>
            <a:ext cx="3096344" cy="5161657"/>
          </a:xfrm>
        </p:spPr>
      </p:pic>
      <p:sp>
        <p:nvSpPr>
          <p:cNvPr id="9" name="3 Marcador de contenido"/>
          <p:cNvSpPr txBox="1">
            <a:spLocks/>
          </p:cNvSpPr>
          <p:nvPr/>
        </p:nvSpPr>
        <p:spPr>
          <a:xfrm>
            <a:off x="179512" y="2060848"/>
            <a:ext cx="5256584" cy="360040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Radiales de ¼ de onda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s-ES_tradnl" dirty="0">
              <a:latin typeface="+mn-lt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Altura &gt;0,05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400" dirty="0" smtClean="0">
                <a:latin typeface="Symbol" pitchFamily="18" charset="2"/>
              </a:rPr>
              <a:t>l 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minimizar pérdidas por acoplo con suelo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Radiales perfectamente simétricos en longitud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62421" y="6453336"/>
            <a:ext cx="4053995" cy="46166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s-ES_tradnl" dirty="0">
                <a:latin typeface="+mn-lt"/>
              </a:rPr>
              <a:t>ED5M en el CQWW 160m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Con un plano de tierra óptimo, la Z de una vertical ¼ </a:t>
            </a:r>
            <a:r>
              <a:rPr lang="es-ES_tradnl" dirty="0" smtClean="0">
                <a:latin typeface="Symbol" pitchFamily="18" charset="2"/>
              </a:rPr>
              <a:t>l </a:t>
            </a:r>
            <a:r>
              <a:rPr lang="es-ES_tradnl" dirty="0" smtClean="0"/>
              <a:t>es de 29 </a:t>
            </a:r>
            <a:r>
              <a:rPr lang="es-ES_tradnl" dirty="0" smtClean="0">
                <a:latin typeface="Symbol" pitchFamily="18" charset="2"/>
              </a:rPr>
              <a:t>W</a:t>
            </a:r>
            <a:endParaRPr lang="es-ES" dirty="0"/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79512" y="2060848"/>
            <a:ext cx="8964488" cy="360040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s-ES_tradnl" sz="2800" b="1" dirty="0" smtClean="0">
                <a:latin typeface="+mn-lt"/>
              </a:rPr>
              <a:t>En una vertical optimizada e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imprescindible usar un adaptador de impedancias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s-ES_tradnl" noProof="0" dirty="0" smtClean="0">
                <a:latin typeface="+mn-lt"/>
              </a:rPr>
              <a:t>Red LC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s-ES_tradnl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Hairpin</a:t>
            </a:r>
            <a:r>
              <a:rPr kumimoji="0" lang="es-ES_tradnl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s-ES_tradnl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es-ES_tradnl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directamente obtenemos una ROE de 1,0:1 muy probablemente se deberá a pérdidas</a:t>
            </a:r>
            <a:r>
              <a:rPr kumimoji="0" lang="es-ES_tradnl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tierra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s-ES_tradnl" baseline="0" dirty="0" smtClean="0">
                <a:latin typeface="+mn-lt"/>
              </a:rPr>
              <a:t>Debido a un plano de tierra insuficiente…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s-ES_tradnl" dirty="0" smtClean="0">
                <a:latin typeface="+mn-lt"/>
              </a:rPr>
              <a:t>…o acoplamiento con objetos metálicos próximos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a5dy.ure.es/index_htm_files/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2088232" cy="66419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5888" cy="1143000"/>
          </a:xfrm>
        </p:spPr>
        <p:txBody>
          <a:bodyPr/>
          <a:lstStyle/>
          <a:p>
            <a:r>
              <a:rPr lang="es-ES_tradnl" dirty="0" smtClean="0"/>
              <a:t>Modos de alimentar una torre como antena vertical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dirty="0" smtClean="0"/>
              <a:t>Adaptador GAMMA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dirty="0" smtClean="0"/>
              <a:t>Adaptador OMEGA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dirty="0" smtClean="0"/>
              <a:t>Directamente con </a:t>
            </a:r>
            <a:r>
              <a:rPr lang="es-ES_tradnl" dirty="0" err="1" smtClean="0"/>
              <a:t>coax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4942"/>
          </a:xfrm>
        </p:spPr>
        <p:txBody>
          <a:bodyPr/>
          <a:lstStyle/>
          <a:p>
            <a:r>
              <a:rPr lang="es-ES_tradnl" dirty="0" smtClean="0"/>
              <a:t>Adaptador gamma</a:t>
            </a:r>
            <a:endParaRPr lang="es-ES" dirty="0"/>
          </a:p>
        </p:txBody>
      </p:sp>
      <p:pic>
        <p:nvPicPr>
          <p:cNvPr id="4" name="3 Marcador de contenido" descr="vert19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5" y="2225377"/>
            <a:ext cx="5010150" cy="4371975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9807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- </a:t>
            </a:r>
            <a:r>
              <a:rPr lang="es-ES_tradnl" dirty="0">
                <a:latin typeface="+mn-lt"/>
              </a:rPr>
              <a:t>Adapta longitudes de torre entre 70º y 120º</a:t>
            </a:r>
          </a:p>
          <a:p>
            <a:pPr>
              <a:buFontTx/>
              <a:buChar char="-"/>
            </a:pPr>
            <a:r>
              <a:rPr lang="es-ES_tradnl" dirty="0">
                <a:latin typeface="+mn-lt"/>
              </a:rPr>
              <a:t> Solo requiere 1 condensador variable</a:t>
            </a:r>
          </a:p>
          <a:p>
            <a:pPr>
              <a:buFontTx/>
              <a:buChar char="-"/>
            </a:pPr>
            <a:r>
              <a:rPr lang="es-ES_tradnl" dirty="0">
                <a:latin typeface="+mn-lt"/>
              </a:rPr>
              <a:t> Parámetros de ajuste son longitud, separación y C</a:t>
            </a:r>
            <a:endParaRPr lang="es-ES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9992" y="4005064"/>
            <a:ext cx="1728192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50 -100 cm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499992" y="3212976"/>
            <a:ext cx="129614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 smtClean="0"/>
              <a:t>Cable 2 mm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4157464"/>
            <a:ext cx="792088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18 m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rt19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5925" y="2297385"/>
            <a:ext cx="5010150" cy="437197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4942"/>
          </a:xfrm>
        </p:spPr>
        <p:txBody>
          <a:bodyPr>
            <a:normAutofit/>
          </a:bodyPr>
          <a:lstStyle/>
          <a:p>
            <a:r>
              <a:rPr lang="es-ES_tradnl" dirty="0" smtClean="0"/>
              <a:t>Adaptador omega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90872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+mn-lt"/>
              </a:rPr>
              <a:t>- Adapta longitudes de torre entre 50º y 170º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+mn-lt"/>
              </a:rPr>
              <a:t> Requiere 2 condensadores variables</a:t>
            </a:r>
          </a:p>
          <a:p>
            <a:pPr>
              <a:buFontTx/>
              <a:buChar char="-"/>
            </a:pPr>
            <a:r>
              <a:rPr lang="es-ES_tradnl" dirty="0" smtClean="0">
                <a:latin typeface="+mn-lt"/>
              </a:rPr>
              <a:t> Parámetros de ajuste son longitud, separación, C1 y C2</a:t>
            </a:r>
            <a:endParaRPr lang="es-ES" dirty="0" smtClean="0">
              <a:latin typeface="+mn-lt"/>
            </a:endParaRPr>
          </a:p>
          <a:p>
            <a:pPr>
              <a:buFontTx/>
              <a:buChar char="-"/>
            </a:pPr>
            <a:endParaRPr lang="es-ES" dirty="0">
              <a:latin typeface="+mn-l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067944" y="566124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499992" y="4048943"/>
            <a:ext cx="1728192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50 -100 cm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499992" y="3256855"/>
            <a:ext cx="129614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Cable 2 mm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11760" y="4221088"/>
            <a:ext cx="1080120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25-12 m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52392" y="5209455"/>
            <a:ext cx="423664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C1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0054" y="5229201"/>
            <a:ext cx="432048" cy="307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dirty="0"/>
              <a:t>C2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8915400" cy="1143000"/>
          </a:xfrm>
        </p:spPr>
        <p:txBody>
          <a:bodyPr/>
          <a:lstStyle/>
          <a:p>
            <a:r>
              <a:rPr lang="es-ES_tradnl" dirty="0" smtClean="0"/>
              <a:t>Con una trampa LC podemos “cortar” la torre en el punto deseado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Papi\Desktop\Radio\Revista URE\articulo vertical(2)\Imagen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1484784"/>
            <a:ext cx="6876256" cy="513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/>
          <p:nvPr/>
        </p:nvSpPr>
        <p:spPr>
          <a:xfrm>
            <a:off x="2279592" y="1844824"/>
            <a:ext cx="21602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es-ES_tradnl" sz="4000" dirty="0" smtClean="0"/>
              <a:t>Las “</a:t>
            </a:r>
            <a:r>
              <a:rPr lang="es-ES_tradnl" sz="4000" i="1" dirty="0" smtClean="0"/>
              <a:t>Delta-</a:t>
            </a:r>
            <a:r>
              <a:rPr lang="es-ES_tradnl" sz="4000" i="1" dirty="0" err="1" smtClean="0"/>
              <a:t>Loop</a:t>
            </a:r>
            <a:r>
              <a:rPr lang="es-ES_tradnl" sz="4000" dirty="0" smtClean="0"/>
              <a:t>” son otra excelente alternativa para conseguir ángulos bajos</a:t>
            </a:r>
            <a:endParaRPr lang="es-ES" sz="40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2364871" y="2348880"/>
            <a:ext cx="1828668" cy="28293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629981" y="2348880"/>
            <a:ext cx="1734890" cy="28293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629981" y="5178194"/>
            <a:ext cx="356355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3 Marcador de contenido"/>
          <p:cNvSpPr>
            <a:spLocks noGrp="1"/>
          </p:cNvSpPr>
          <p:nvPr>
            <p:ph sz="quarter" idx="2"/>
          </p:nvPr>
        </p:nvSpPr>
        <p:spPr>
          <a:xfrm>
            <a:off x="4139952" y="2385392"/>
            <a:ext cx="5004048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Bucle de una onda completa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No necesita ser un triángulo equilátero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Admite tener la base a poca altura del suelo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Impedancia de 120 </a:t>
            </a:r>
            <a:r>
              <a:rPr lang="es-ES_tradnl" sz="2400" b="1" dirty="0" err="1" smtClean="0"/>
              <a:t>ohms</a:t>
            </a:r>
            <a:r>
              <a:rPr lang="es-ES_tradnl" sz="2400" b="1" dirty="0" smtClean="0"/>
              <a:t> fácilmente adaptable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sp>
        <p:nvSpPr>
          <p:cNvPr id="56" name="55 Rectángulo"/>
          <p:cNvSpPr/>
          <p:nvPr/>
        </p:nvSpPr>
        <p:spPr>
          <a:xfrm>
            <a:off x="107504" y="5805264"/>
            <a:ext cx="5608240" cy="4571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Rectángulo"/>
          <p:cNvSpPr/>
          <p:nvPr/>
        </p:nvSpPr>
        <p:spPr>
          <a:xfrm>
            <a:off x="1628056" y="1628800"/>
            <a:ext cx="20798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 rot="20003222" flipV="1">
            <a:off x="2600028" y="1586291"/>
            <a:ext cx="20714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"/>
          <p:cNvSpPr/>
          <p:nvPr/>
        </p:nvSpPr>
        <p:spPr>
          <a:xfrm rot="20003222" flipV="1">
            <a:off x="1736204" y="1586291"/>
            <a:ext cx="20714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"/>
          <p:cNvSpPr/>
          <p:nvPr/>
        </p:nvSpPr>
        <p:spPr>
          <a:xfrm rot="20003222" flipV="1">
            <a:off x="1160140" y="1586291"/>
            <a:ext cx="20714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 rot="20003222" flipV="1">
            <a:off x="584076" y="1586291"/>
            <a:ext cx="20714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es-ES_tradnl" sz="4000" dirty="0" smtClean="0"/>
              <a:t>El punto de alimentación de la Delta determina el lóbulo de radiación</a:t>
            </a:r>
            <a:endParaRPr lang="es-ES" sz="4000" dirty="0"/>
          </a:p>
        </p:txBody>
      </p:sp>
      <p:grpSp>
        <p:nvGrpSpPr>
          <p:cNvPr id="14" name="13 Grupo"/>
          <p:cNvGrpSpPr/>
          <p:nvPr/>
        </p:nvGrpSpPr>
        <p:grpSpPr>
          <a:xfrm>
            <a:off x="1278053" y="2348880"/>
            <a:ext cx="2141819" cy="1656184"/>
            <a:chOff x="629981" y="2348880"/>
            <a:chExt cx="3563559" cy="2829314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2364871" y="2348880"/>
              <a:ext cx="1828668" cy="28293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H="1">
              <a:off x="629981" y="2348880"/>
              <a:ext cx="1734890" cy="28293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H="1">
              <a:off x="629981" y="5178194"/>
              <a:ext cx="356355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15 Elipse"/>
          <p:cNvSpPr/>
          <p:nvPr/>
        </p:nvSpPr>
        <p:spPr>
          <a:xfrm>
            <a:off x="2195736" y="22048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1259632" y="4797152"/>
            <a:ext cx="2141819" cy="1656184"/>
            <a:chOff x="629981" y="2348880"/>
            <a:chExt cx="3563559" cy="2829314"/>
          </a:xfrm>
        </p:grpSpPr>
        <p:cxnSp>
          <p:nvCxnSpPr>
            <p:cNvPr id="18" name="17 Conector recto"/>
            <p:cNvCxnSpPr/>
            <p:nvPr/>
          </p:nvCxnSpPr>
          <p:spPr>
            <a:xfrm>
              <a:off x="2364871" y="2348880"/>
              <a:ext cx="1828668" cy="28293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H="1">
              <a:off x="629981" y="2348880"/>
              <a:ext cx="1734890" cy="28293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H="1">
              <a:off x="629981" y="5178194"/>
              <a:ext cx="356355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21 Elipse"/>
          <p:cNvSpPr/>
          <p:nvPr/>
        </p:nvSpPr>
        <p:spPr>
          <a:xfrm>
            <a:off x="1331640" y="60932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683568" y="1412776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/>
                </a:solidFill>
                <a:latin typeface="Arial" charset="0"/>
              </a:rPr>
              <a:t>Punto de alimentación</a:t>
            </a:r>
            <a:endParaRPr lang="es-E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26" name="25 Conector recto de flecha"/>
          <p:cNvCxnSpPr>
            <a:endCxn id="16" idx="1"/>
          </p:cNvCxnSpPr>
          <p:nvPr/>
        </p:nvCxnSpPr>
        <p:spPr>
          <a:xfrm>
            <a:off x="1835696" y="1916832"/>
            <a:ext cx="391676" cy="31966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07504" y="4941168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/>
                </a:solidFill>
                <a:latin typeface="Arial" charset="0"/>
              </a:rPr>
              <a:t>Punto de alimentación</a:t>
            </a:r>
            <a:endParaRPr lang="es-ES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1331640" y="5445224"/>
            <a:ext cx="72008" cy="57606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31 Imagen" descr="DELTA_LO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248472" cy="2497501"/>
          </a:xfrm>
          <a:prstGeom prst="rect">
            <a:avLst/>
          </a:prstGeom>
        </p:spPr>
      </p:pic>
      <p:pic>
        <p:nvPicPr>
          <p:cNvPr id="33" name="32 Imagen" descr="DELTA_L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4248472" cy="247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Las “</a:t>
            </a:r>
            <a:r>
              <a:rPr lang="es-ES_tradnl" i="1" dirty="0" smtClean="0"/>
              <a:t>Delta-</a:t>
            </a:r>
            <a:r>
              <a:rPr lang="es-ES_tradnl" i="1" dirty="0" err="1" smtClean="0"/>
              <a:t>Loop</a:t>
            </a:r>
            <a:r>
              <a:rPr lang="es-ES_tradnl" dirty="0" smtClean="0"/>
              <a:t>” son en realidad dos verticales enfasadas por sus extremos</a:t>
            </a:r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4139952" y="1772816"/>
            <a:ext cx="2520280" cy="331236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1259632" y="1772816"/>
            <a:ext cx="2664296" cy="331236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1259632" y="5085184"/>
            <a:ext cx="252028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139952" y="5085184"/>
            <a:ext cx="25202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4283968" y="1556792"/>
            <a:ext cx="2088232" cy="2736304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1619672" y="1700808"/>
            <a:ext cx="2088232" cy="2520280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6516216" y="4437112"/>
            <a:ext cx="576064" cy="792088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4139952" y="5373216"/>
            <a:ext cx="3104728" cy="8384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899592" y="4437112"/>
            <a:ext cx="648072" cy="792088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 flipV="1">
            <a:off x="899592" y="5301208"/>
            <a:ext cx="2952328" cy="72008"/>
          </a:xfrm>
          <a:prstGeom prst="straightConnector1">
            <a:avLst/>
          </a:prstGeom>
          <a:ln w="38100">
            <a:solidFill>
              <a:srgbClr val="92D05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6107864" y="443711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3694399">
            <a:off x="6657956" y="3678971"/>
            <a:ext cx="343047" cy="10180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804248" y="3429000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Punto de alimentación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4427984" y="26897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Arial" charset="0"/>
              </a:rPr>
              <a:t>¼ </a:t>
            </a:r>
            <a:r>
              <a:rPr lang="es-ES" sz="2800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endParaRPr lang="es-E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860032" y="537321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Arial" charset="0"/>
              </a:rPr>
              <a:t>¼ </a:t>
            </a:r>
            <a:r>
              <a:rPr lang="es-ES" sz="2800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endParaRPr lang="es-E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827584" y="2636912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Arial" charset="0"/>
              </a:rPr>
              <a:t>¼ </a:t>
            </a:r>
            <a:r>
              <a:rPr lang="es-ES" sz="2800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endParaRPr lang="es-E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755576" y="5320372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Arial" charset="0"/>
              </a:rPr>
              <a:t>¼ </a:t>
            </a:r>
            <a:r>
              <a:rPr lang="es-ES" sz="2800" b="1" dirty="0" smtClean="0">
                <a:solidFill>
                  <a:schemeClr val="tx2"/>
                </a:solidFill>
                <a:latin typeface="Symbol" pitchFamily="18" charset="2"/>
              </a:rPr>
              <a:t>l</a:t>
            </a:r>
            <a:endParaRPr lang="es-ES" sz="28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 descr="solar-cycle-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7"/>
            <a:ext cx="3923222" cy="4680520"/>
          </a:xfrm>
          <a:prstGeom prst="rect">
            <a:avLst/>
          </a:prstGeom>
        </p:spPr>
      </p:pic>
      <p:sp>
        <p:nvSpPr>
          <p:cNvPr id="3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8CE71-E949-4EEA-9181-2E2CA9949B8F}" type="slidenum">
              <a:rPr lang="es-ES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La propagación en las bandas altas se desploma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b="1" dirty="0">
                <a:solidFill>
                  <a:schemeClr val="tx2"/>
                </a:solidFill>
                <a:latin typeface="Arial" charset="0"/>
              </a:rPr>
              <a:t>CIRCUITO ENTRE MADRID (EA4) Y NUEVA YORK (W2) 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314600" y="3907904"/>
            <a:ext cx="4572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771800" y="3200400"/>
            <a:ext cx="2333600" cy="80466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322712" y="5492080"/>
            <a:ext cx="4572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3779912" y="5410200"/>
            <a:ext cx="1173088" cy="25104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52600" y="6446663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b="1" dirty="0">
                <a:solidFill>
                  <a:schemeClr val="tx2"/>
                </a:solidFill>
                <a:latin typeface="Arial" charset="0"/>
              </a:rPr>
              <a:t>AÑOS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 rot="-5394229">
            <a:off x="-1354931" y="3486944"/>
            <a:ext cx="304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tx2"/>
                </a:solidFill>
                <a:latin typeface="Arial" charset="0"/>
              </a:rPr>
              <a:t>Nº manchas solares SSN</a:t>
            </a:r>
          </a:p>
        </p:txBody>
      </p:sp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28775"/>
            <a:ext cx="327464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5241925" y="3614738"/>
            <a:ext cx="3538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Arial" charset="0"/>
              </a:rPr>
              <a:t> 2    4   6    8   10   12   14   16   18   20   22   24   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5257800" y="6366514"/>
            <a:ext cx="3538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Arial" charset="0"/>
              </a:rPr>
              <a:t> 2    4   6    8   10   12   14   16   18   20   22   24   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4819650" y="32766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Arial" charset="0"/>
              </a:rPr>
              <a:t> 3,5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4967288" y="30146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7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4868863" y="25908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14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4854575" y="23082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18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876800" y="20875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21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876800" y="1905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24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4876800" y="16319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28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4868863" y="2819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10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4419600" y="233045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600">
                <a:latin typeface="Arial" charset="0"/>
              </a:rPr>
              <a:t>Mhz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4819650" y="58975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Arial" charset="0"/>
              </a:rPr>
              <a:t> 3,5</a:t>
            </a: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4967288" y="56356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7</a:t>
            </a:r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4868863" y="52117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14</a:t>
            </a: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4854575" y="49291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18</a:t>
            </a:r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4876800" y="47085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21</a:t>
            </a:r>
          </a:p>
        </p:txBody>
      </p:sp>
      <p:sp>
        <p:nvSpPr>
          <p:cNvPr id="23582" name="Text Box 31"/>
          <p:cNvSpPr txBox="1">
            <a:spLocks noChangeArrowheads="1"/>
          </p:cNvSpPr>
          <p:nvPr/>
        </p:nvSpPr>
        <p:spPr bwMode="auto">
          <a:xfrm>
            <a:off x="4876800" y="45259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24</a:t>
            </a:r>
          </a:p>
        </p:txBody>
      </p:sp>
      <p:sp>
        <p:nvSpPr>
          <p:cNvPr id="23583" name="Text Box 32"/>
          <p:cNvSpPr txBox="1">
            <a:spLocks noChangeArrowheads="1"/>
          </p:cNvSpPr>
          <p:nvPr/>
        </p:nvSpPr>
        <p:spPr bwMode="auto">
          <a:xfrm>
            <a:off x="4876800" y="42529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28</a:t>
            </a:r>
          </a:p>
        </p:txBody>
      </p:sp>
      <p:sp>
        <p:nvSpPr>
          <p:cNvPr id="23584" name="Text Box 33"/>
          <p:cNvSpPr txBox="1">
            <a:spLocks noChangeArrowheads="1"/>
          </p:cNvSpPr>
          <p:nvPr/>
        </p:nvSpPr>
        <p:spPr bwMode="auto">
          <a:xfrm>
            <a:off x="4868863" y="54403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200">
                <a:latin typeface="Arial" charset="0"/>
              </a:rPr>
              <a:t>10</a:t>
            </a:r>
          </a:p>
        </p:txBody>
      </p:sp>
      <p:sp>
        <p:nvSpPr>
          <p:cNvPr id="23585" name="Text Box 34"/>
          <p:cNvSpPr txBox="1">
            <a:spLocks noChangeArrowheads="1"/>
          </p:cNvSpPr>
          <p:nvPr/>
        </p:nvSpPr>
        <p:spPr bwMode="auto">
          <a:xfrm>
            <a:off x="4419600" y="495141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600">
                <a:latin typeface="Arial" charset="0"/>
              </a:rPr>
              <a:t>Mhz</a:t>
            </a:r>
          </a:p>
        </p:txBody>
      </p:sp>
      <p:sp>
        <p:nvSpPr>
          <p:cNvPr id="23586" name="Text Box 35"/>
          <p:cNvSpPr txBox="1">
            <a:spLocks noChangeArrowheads="1"/>
          </p:cNvSpPr>
          <p:nvPr/>
        </p:nvSpPr>
        <p:spPr bwMode="auto">
          <a:xfrm>
            <a:off x="6296025" y="3789363"/>
            <a:ext cx="883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dirty="0" err="1" smtClean="0">
                <a:latin typeface="Arial" charset="0"/>
              </a:rPr>
              <a:t>Sept</a:t>
            </a:r>
            <a:r>
              <a:rPr lang="es-ES" sz="1200" dirty="0" smtClean="0">
                <a:latin typeface="Arial" charset="0"/>
              </a:rPr>
              <a:t> 2014</a:t>
            </a:r>
            <a:endParaRPr lang="es-ES" sz="1200" dirty="0">
              <a:latin typeface="Arial" charset="0"/>
            </a:endParaRPr>
          </a:p>
        </p:txBody>
      </p:sp>
      <p:sp>
        <p:nvSpPr>
          <p:cNvPr id="23587" name="Text Box 36"/>
          <p:cNvSpPr txBox="1">
            <a:spLocks noChangeArrowheads="1"/>
          </p:cNvSpPr>
          <p:nvPr/>
        </p:nvSpPr>
        <p:spPr bwMode="auto">
          <a:xfrm>
            <a:off x="6296025" y="6536377"/>
            <a:ext cx="883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dirty="0" err="1" smtClean="0">
                <a:latin typeface="Arial" charset="0"/>
              </a:rPr>
              <a:t>Sept</a:t>
            </a:r>
            <a:r>
              <a:rPr lang="es-ES" sz="1200" dirty="0" smtClean="0">
                <a:latin typeface="Arial" charset="0"/>
              </a:rPr>
              <a:t> 2017</a:t>
            </a:r>
            <a:endParaRPr lang="es-ES" sz="1200" dirty="0">
              <a:latin typeface="Arial" charset="0"/>
            </a:endParaRPr>
          </a:p>
        </p:txBody>
      </p:sp>
      <p:pic>
        <p:nvPicPr>
          <p:cNvPr id="38" name="37 Imagen" descr="Diapositiv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221088"/>
            <a:ext cx="3312368" cy="208247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F2AAF-0069-443E-BED4-4AB070673DE4}" type="slidenum">
              <a:rPr lang="es-ES"/>
              <a:pPr>
                <a:defRPr/>
              </a:pPr>
              <a:t>40</a:t>
            </a:fld>
            <a:endParaRPr lang="es-E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/>
            <a:r>
              <a:rPr lang="es-ES" smtClean="0"/>
              <a:t>Indice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34480"/>
            <a:ext cx="684765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Qué nos depara el ciclo solar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La propagación y las bandas bajas</a:t>
            </a: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transmisión</a:t>
            </a:r>
          </a:p>
          <a:p>
            <a:pPr lvl="4" eaLnBrk="1" hangingPunct="1">
              <a:lnSpc>
                <a:spcPct val="90000"/>
              </a:lnSpc>
            </a:pPr>
            <a:endParaRPr lang="es-E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b="1" dirty="0" smtClean="0">
                <a:solidFill>
                  <a:srgbClr val="FFFF00"/>
                </a:solidFill>
              </a:rPr>
              <a:t>Antenas de recepción</a:t>
            </a:r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Conclusiones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03648" y="4399384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En recepción la clave NO es la ganancia sino la directividad</a:t>
            </a:r>
            <a:endParaRPr lang="es-ES" i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166073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" b="1" dirty="0" smtClean="0">
                <a:solidFill>
                  <a:schemeClr val="tx2"/>
                </a:solidFill>
                <a:latin typeface="Arial" charset="0"/>
              </a:rPr>
              <a:t>El reto no es obtener señales fuertes sino una buena relación señal/ruido</a:t>
            </a: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r>
              <a:rPr lang="es-ES_tradnl" b="1" dirty="0" smtClean="0">
                <a:solidFill>
                  <a:schemeClr val="tx2"/>
                </a:solidFill>
                <a:latin typeface="Arial" charset="0"/>
              </a:rPr>
              <a:t>El ruido exterior al receptor (atmosférico-QRN o artificial-QRM) es el factor limitante de nuestra capacidad de escucha</a:t>
            </a: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r>
              <a:rPr lang="es-ES_tradnl" b="1" dirty="0" smtClean="0">
                <a:solidFill>
                  <a:schemeClr val="tx2"/>
                </a:solidFill>
                <a:latin typeface="Arial" charset="0"/>
              </a:rPr>
              <a:t>El ruido proviene tanto de fuentes locales como lejanas que se propagan por onda espacial</a:t>
            </a: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r>
              <a:rPr lang="es-ES_tradnl" b="1" dirty="0" smtClean="0">
                <a:solidFill>
                  <a:schemeClr val="tx2"/>
                </a:solidFill>
                <a:latin typeface="Arial" charset="0"/>
              </a:rPr>
              <a:t>Es frecuente encontrar umbrales de ruido de -30dBm 9+10dB (2,4kHz)  en antenas de TX omnidireccionales</a:t>
            </a:r>
            <a:endParaRPr lang="es-ES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348880"/>
            <a:ext cx="9144000" cy="4509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686800" cy="1143000"/>
          </a:xfrm>
        </p:spPr>
        <p:txBody>
          <a:bodyPr/>
          <a:lstStyle/>
          <a:p>
            <a:r>
              <a:rPr lang="es-ES_tradnl" dirty="0" smtClean="0"/>
              <a:t>La calidad de una antena de RX se suele medir con el factor RDF</a:t>
            </a:r>
            <a:endParaRPr lang="es-ES" i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196752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_tradnl" b="1" dirty="0" smtClean="0">
                <a:solidFill>
                  <a:schemeClr val="tx2"/>
                </a:solidFill>
                <a:latin typeface="Arial" charset="0"/>
              </a:rPr>
              <a:t>RDF es la diferencia entre la ganancia máxima en una dirección y la ganancia promedio en todas direcciones</a:t>
            </a: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" name="5 Imagen" descr="figura 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3559" y="2295073"/>
            <a:ext cx="4509120" cy="4616736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7164288" y="4149080"/>
            <a:ext cx="1835696" cy="864096"/>
            <a:chOff x="7164288" y="4149080"/>
            <a:chExt cx="1835696" cy="864096"/>
          </a:xfrm>
        </p:grpSpPr>
        <p:sp>
          <p:nvSpPr>
            <p:cNvPr id="8" name="7 Flecha derecha"/>
            <p:cNvSpPr/>
            <p:nvPr/>
          </p:nvSpPr>
          <p:spPr>
            <a:xfrm rot="10800000">
              <a:off x="7164288" y="4149080"/>
              <a:ext cx="1835696" cy="86409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668344" y="4335487"/>
              <a:ext cx="1228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solidFill>
                    <a:srgbClr val="FFFF00"/>
                  </a:solidFill>
                  <a:latin typeface="+mn-lt"/>
                </a:rPr>
                <a:t>SEÑAL</a:t>
              </a:r>
              <a:endParaRPr lang="es-ES" b="1" dirty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660232" y="2802991"/>
            <a:ext cx="1835696" cy="864096"/>
            <a:chOff x="6660232" y="2802991"/>
            <a:chExt cx="1835696" cy="864096"/>
          </a:xfrm>
        </p:grpSpPr>
        <p:sp>
          <p:nvSpPr>
            <p:cNvPr id="12" name="11 Flecha derecha"/>
            <p:cNvSpPr/>
            <p:nvPr/>
          </p:nvSpPr>
          <p:spPr>
            <a:xfrm rot="9109960">
              <a:off x="6660232" y="2802991"/>
              <a:ext cx="1835696" cy="8640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 rot="19909960">
              <a:off x="7159224" y="2896592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solidFill>
                    <a:srgbClr val="FFFF00"/>
                  </a:solidFill>
                  <a:latin typeface="+mn-lt"/>
                </a:rPr>
                <a:t>RUIDO</a:t>
              </a:r>
              <a:endParaRPr lang="es-ES" b="1" dirty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 rot="4074380">
            <a:off x="6488578" y="5678350"/>
            <a:ext cx="1835696" cy="864096"/>
            <a:chOff x="6821073" y="3218015"/>
            <a:chExt cx="1835696" cy="864096"/>
          </a:xfrm>
        </p:grpSpPr>
        <p:sp>
          <p:nvSpPr>
            <p:cNvPr id="16" name="15 Flecha derecha"/>
            <p:cNvSpPr/>
            <p:nvPr/>
          </p:nvSpPr>
          <p:spPr>
            <a:xfrm rot="8921485">
              <a:off x="6821073" y="3218015"/>
              <a:ext cx="1835696" cy="8640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 rot="19721485">
              <a:off x="7252133" y="3346219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solidFill>
                    <a:srgbClr val="FFFF00"/>
                  </a:solidFill>
                  <a:latin typeface="+mn-lt"/>
                </a:rPr>
                <a:t>RUIDO</a:t>
              </a:r>
              <a:endParaRPr lang="es-ES" b="1" dirty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77922" y="3001588"/>
            <a:ext cx="1835696" cy="864096"/>
            <a:chOff x="777922" y="3001588"/>
            <a:chExt cx="1835696" cy="864096"/>
          </a:xfrm>
        </p:grpSpPr>
        <p:sp>
          <p:nvSpPr>
            <p:cNvPr id="19" name="18 Flecha derecha"/>
            <p:cNvSpPr/>
            <p:nvPr/>
          </p:nvSpPr>
          <p:spPr>
            <a:xfrm rot="1691380">
              <a:off x="777922" y="3001588"/>
              <a:ext cx="1835696" cy="8640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 rot="1772561">
              <a:off x="923753" y="3121225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solidFill>
                    <a:srgbClr val="FFFF00"/>
                  </a:solidFill>
                  <a:latin typeface="+mn-lt"/>
                </a:rPr>
                <a:t>RUIDO</a:t>
              </a:r>
              <a:endParaRPr lang="es-ES" b="1" dirty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 rot="18656421">
            <a:off x="782129" y="5620907"/>
            <a:ext cx="1835696" cy="864096"/>
            <a:chOff x="777922" y="3001588"/>
            <a:chExt cx="1835696" cy="864096"/>
          </a:xfrm>
        </p:grpSpPr>
        <p:sp>
          <p:nvSpPr>
            <p:cNvPr id="23" name="22 Flecha derecha"/>
            <p:cNvSpPr/>
            <p:nvPr/>
          </p:nvSpPr>
          <p:spPr>
            <a:xfrm rot="1691380">
              <a:off x="777922" y="3001588"/>
              <a:ext cx="1835696" cy="8640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 rot="1772561">
              <a:off x="923753" y="3121225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>
                  <a:solidFill>
                    <a:srgbClr val="FFFF00"/>
                  </a:solidFill>
                  <a:latin typeface="+mn-lt"/>
                </a:rPr>
                <a:t>RUIDO</a:t>
              </a:r>
              <a:endParaRPr lang="es-ES" b="1" dirty="0">
                <a:solidFill>
                  <a:srgbClr val="FFFF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Factor de mérito  RDF de las antenas de RX más populares</a:t>
            </a:r>
            <a:endParaRPr lang="es-ES" i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8478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_tradnl" b="1" dirty="0" smtClean="0">
                <a:solidFill>
                  <a:schemeClr val="tx2"/>
                </a:solidFill>
                <a:latin typeface="Arial" charset="0"/>
              </a:rPr>
              <a:t>La ganancia en RX no es relevante; lo importante es mejorar la relación S/N</a:t>
            </a: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_tradnl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endParaRPr lang="es-ES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43608" y="2564904"/>
          <a:ext cx="7200800" cy="400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975"/>
                <a:gridCol w="1587754"/>
                <a:gridCol w="1757071"/>
              </a:tblGrid>
              <a:tr h="456718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RDF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Ganancia</a:t>
                      </a:r>
                      <a:endParaRPr lang="es-ES" sz="2000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Antena de aro 5 metros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5,0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-16 dB</a:t>
                      </a:r>
                      <a:endParaRPr lang="es-ES" sz="2000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Bucle K9AY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7,5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-24 dB</a:t>
                      </a:r>
                      <a:endParaRPr lang="es-ES" sz="2000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EWE 5x12 metros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7,7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-20 dB</a:t>
                      </a:r>
                      <a:endParaRPr lang="es-ES" sz="2000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SAL</a:t>
                      </a:r>
                      <a:r>
                        <a:rPr lang="es-ES_tradnl" sz="2000" baseline="0" dirty="0" smtClean="0"/>
                        <a:t> 30 (10x10 metros)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9,7</a:t>
                      </a:r>
                      <a:r>
                        <a:rPr lang="es-ES_tradnl" sz="2000" baseline="0" dirty="0" smtClean="0"/>
                        <a:t>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-24 dB</a:t>
                      </a:r>
                      <a:endParaRPr lang="es-ES" sz="2000" dirty="0"/>
                    </a:p>
                  </a:txBody>
                  <a:tcPr/>
                </a:tc>
              </a:tr>
              <a:tr h="808039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HiZ</a:t>
                      </a:r>
                      <a:r>
                        <a:rPr lang="es-ES_tradnl" sz="2000" dirty="0" smtClean="0"/>
                        <a:t> de 8 elementos</a:t>
                      </a:r>
                      <a:r>
                        <a:rPr lang="es-ES_tradnl" sz="2000" baseline="0" dirty="0" smtClean="0"/>
                        <a:t> en círculo de 65 metros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13,4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-19 dB</a:t>
                      </a:r>
                      <a:endParaRPr lang="es-ES" sz="2000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Beverage</a:t>
                      </a:r>
                      <a:r>
                        <a:rPr lang="es-ES_tradnl" sz="2000" dirty="0" smtClean="0"/>
                        <a:t> de 300 metros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12,3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-10 dB</a:t>
                      </a:r>
                      <a:endParaRPr lang="es-ES" sz="2000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Beverage</a:t>
                      </a:r>
                      <a:r>
                        <a:rPr lang="es-ES_tradnl" sz="2000" dirty="0" smtClean="0"/>
                        <a:t> de 450 metros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14,7 dB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-6 dB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Antenas </a:t>
            </a:r>
            <a:r>
              <a:rPr lang="es-ES_tradnl" i="1" dirty="0" err="1" smtClean="0"/>
              <a:t>Beverage</a:t>
            </a:r>
            <a:endParaRPr lang="es-ES" i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166073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" b="1" dirty="0" smtClean="0">
                <a:solidFill>
                  <a:schemeClr val="tx2"/>
                </a:solidFill>
                <a:latin typeface="Arial" charset="0"/>
              </a:rPr>
              <a:t>Con casi 100 años siguen siendo las antenas de recepción de más prestaciones, más simples y más fiables</a:t>
            </a:r>
            <a:endParaRPr lang="es-ES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8" name="27 Imagen" descr="bever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2852936"/>
            <a:ext cx="7889643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Antenas </a:t>
            </a:r>
            <a:r>
              <a:rPr lang="es-ES_tradnl" i="1" dirty="0" err="1" smtClean="0"/>
              <a:t>Beverage</a:t>
            </a:r>
            <a:r>
              <a:rPr lang="es-ES_tradnl" i="1" dirty="0" smtClean="0"/>
              <a:t> </a:t>
            </a:r>
            <a:r>
              <a:rPr lang="es-ES_tradnl" dirty="0" smtClean="0"/>
              <a:t>de 450 m en ED5M</a:t>
            </a:r>
            <a:endParaRPr lang="es-ES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004048" y="5517232"/>
            <a:ext cx="3851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EA5GVZ desplegando la Mochila-</a:t>
            </a:r>
            <a:r>
              <a:rPr lang="es-ES" sz="1800" b="1" dirty="0" err="1" smtClean="0">
                <a:solidFill>
                  <a:schemeClr val="tx2"/>
                </a:solidFill>
                <a:latin typeface="Arial" charset="0"/>
              </a:rPr>
              <a:t>Beverage</a:t>
            </a:r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 de 450 m</a:t>
            </a:r>
            <a:endParaRPr lang="es-ES" sz="18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4 Imagen" descr="figura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268760"/>
            <a:ext cx="2808312" cy="4194185"/>
          </a:xfrm>
          <a:prstGeom prst="rect">
            <a:avLst/>
          </a:prstGeom>
        </p:spPr>
      </p:pic>
      <p:pic>
        <p:nvPicPr>
          <p:cNvPr id="6" name="5 Imagen" descr="figura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3868122" cy="396044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445224"/>
            <a:ext cx="5292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Diagrama de recepción a 21º de elevación = </a:t>
            </a:r>
            <a:r>
              <a:rPr lang="es-ES" sz="1800" b="1" dirty="0" err="1" smtClean="0">
                <a:solidFill>
                  <a:schemeClr val="tx2"/>
                </a:solidFill>
                <a:latin typeface="Arial" charset="0"/>
              </a:rPr>
              <a:t>yagi</a:t>
            </a:r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 de 7 </a:t>
            </a:r>
            <a:r>
              <a:rPr lang="es-ES" sz="1800" b="1" dirty="0" err="1" smtClean="0">
                <a:solidFill>
                  <a:schemeClr val="tx2"/>
                </a:solidFill>
                <a:latin typeface="Arial" charset="0"/>
              </a:rPr>
              <a:t>elem</a:t>
            </a:r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s-ES" sz="1800" b="1" dirty="0">
                <a:solidFill>
                  <a:schemeClr val="tx2"/>
                </a:solidFill>
                <a:latin typeface="Arial" charset="0"/>
              </a:rPr>
              <a:t>e</a:t>
            </a:r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spaciado largo</a:t>
            </a:r>
            <a:endParaRPr lang="es-ES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6309320"/>
            <a:ext cx="8756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" sz="1800" b="1" dirty="0" smtClean="0">
                <a:solidFill>
                  <a:schemeClr val="tx2"/>
                </a:solidFill>
                <a:latin typeface="Arial" charset="0"/>
              </a:rPr>
              <a:t>CUBRIR TODOS LOS RUMBOS REQUIERE 20 HECTÁREAS (200.000 m2)</a:t>
            </a:r>
            <a:endParaRPr lang="es-ES" sz="18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Bucle K9AY</a:t>
            </a:r>
            <a:endParaRPr lang="es-ES" dirty="0"/>
          </a:p>
        </p:txBody>
      </p:sp>
      <p:sp>
        <p:nvSpPr>
          <p:cNvPr id="23" name="3 Marcador de contenido"/>
          <p:cNvSpPr>
            <a:spLocks noGrp="1"/>
          </p:cNvSpPr>
          <p:nvPr>
            <p:ph sz="quarter" idx="2"/>
          </p:nvPr>
        </p:nvSpPr>
        <p:spPr>
          <a:xfrm>
            <a:off x="5004048" y="2385392"/>
            <a:ext cx="4139952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Desarrollada por K9AY a finales de los 90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Pequeño tamaño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Precisa preamplificador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Presenta un gran nulo en una dirección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Necesita tener un buen suelo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660738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Antena directiva de SOLO recepción para bandas bajas 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" name="5 Imagen" descr="k9ay-single-l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154631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Bucle K9AY: elimina el ruido de una sola dirección</a:t>
            </a:r>
            <a:endParaRPr lang="es-ES" dirty="0"/>
          </a:p>
        </p:txBody>
      </p:sp>
      <p:sp>
        <p:nvSpPr>
          <p:cNvPr id="23" name="3 Marcador de contenido"/>
          <p:cNvSpPr>
            <a:spLocks noGrp="1"/>
          </p:cNvSpPr>
          <p:nvPr>
            <p:ph sz="quarter" idx="2"/>
          </p:nvPr>
        </p:nvSpPr>
        <p:spPr>
          <a:xfrm>
            <a:off x="5004048" y="2385392"/>
            <a:ext cx="4139952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Ganancia muy negativa: -24 dB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Precisa preamplificador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Factor de mérito     RDF= 7,5dB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Necesita tener un buen suelo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pic>
        <p:nvPicPr>
          <p:cNvPr id="5" name="4 Imagen" descr="LoopPl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204864"/>
            <a:ext cx="4286509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Bucle de media delta HDLA</a:t>
            </a:r>
            <a:endParaRPr lang="es-ES" dirty="0"/>
          </a:p>
        </p:txBody>
      </p:sp>
      <p:sp>
        <p:nvSpPr>
          <p:cNvPr id="23" name="3 Marcador de contenido"/>
          <p:cNvSpPr>
            <a:spLocks noGrp="1"/>
          </p:cNvSpPr>
          <p:nvPr>
            <p:ph sz="quarter" idx="2"/>
          </p:nvPr>
        </p:nvSpPr>
        <p:spPr>
          <a:xfrm>
            <a:off x="683568" y="4617640"/>
            <a:ext cx="7992888" cy="262778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Creada en 2009 por AA7JV para la </a:t>
            </a:r>
            <a:r>
              <a:rPr lang="es-ES_tradnl" sz="2400" b="1" dirty="0" err="1" smtClean="0"/>
              <a:t>dxped</a:t>
            </a:r>
            <a:r>
              <a:rPr lang="es-ES_tradnl" sz="2400" b="1" dirty="0" smtClean="0"/>
              <a:t>. TX3A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Una sola dirección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Precisa preamplificador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Excelente F/B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No necesita tener un buen suelo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pic>
        <p:nvPicPr>
          <p:cNvPr id="5" name="4 Imagen" descr="halfdel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5269582" cy="3313210"/>
          </a:xfrm>
          <a:prstGeom prst="rect">
            <a:avLst/>
          </a:prstGeom>
        </p:spPr>
      </p:pic>
      <p:pic>
        <p:nvPicPr>
          <p:cNvPr id="6" name="5 Imagen" descr="halfdelt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5" y="2401432"/>
            <a:ext cx="3240361" cy="196367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508104" y="2492896"/>
            <a:ext cx="3096344" cy="1800200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2915816" y="3501008"/>
            <a:ext cx="2664296" cy="36004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head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755576" y="2996952"/>
            <a:ext cx="4104456" cy="1224136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267744" y="3861048"/>
            <a:ext cx="617477" cy="288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ES_tradnl" sz="18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22 m</a:t>
            </a:r>
            <a:endParaRPr lang="es-ES" sz="1800" b="1" dirty="0" smtClean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932040" y="1412776"/>
            <a:ext cx="0" cy="1368152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932040" y="1700808"/>
            <a:ext cx="51167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ES_tradnl" sz="18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6 m</a:t>
            </a:r>
            <a:endParaRPr lang="es-ES" sz="1800" b="1" dirty="0" smtClean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Marcador de contenido"/>
          <p:cNvSpPr>
            <a:spLocks noGrp="1"/>
          </p:cNvSpPr>
          <p:nvPr>
            <p:ph sz="quarter" idx="2"/>
          </p:nvPr>
        </p:nvSpPr>
        <p:spPr>
          <a:xfrm>
            <a:off x="5004048" y="2385392"/>
            <a:ext cx="4139952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Ganancia muy negativa: -29 dB en 160m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Precisa preamplificador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Factor de mérito     RDF= 9,5 dB en 160m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Excelente F/B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Bucle de media delta HDLA</a:t>
            </a:r>
            <a:endParaRPr lang="es-ES" dirty="0"/>
          </a:p>
        </p:txBody>
      </p:sp>
      <p:pic>
        <p:nvPicPr>
          <p:cNvPr id="8" name="7 Imagen" descr="halfdelt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060848"/>
            <a:ext cx="4813684" cy="399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A90E8-886B-42CC-9157-5EB97C806FA0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63880" cy="864096"/>
          </a:xfrm>
        </p:spPr>
        <p:txBody>
          <a:bodyPr/>
          <a:lstStyle/>
          <a:p>
            <a:pPr eaLnBrk="1" hangingPunct="1"/>
            <a:r>
              <a:rPr lang="es-ES" dirty="0" smtClean="0"/>
              <a:t>Los 15m hace apenas tres años…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1052736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Cobertura desde EA en 21 MHz a las 1400UTC  febrero 2014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" name="6 Imagen" descr="rel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3" y="1743285"/>
            <a:ext cx="9132070" cy="528611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SAL: </a:t>
            </a:r>
            <a:r>
              <a:rPr lang="es-ES_tradnl" i="1" dirty="0" err="1" smtClean="0"/>
              <a:t>Shared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Apex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Loop</a:t>
            </a:r>
            <a:r>
              <a:rPr lang="es-ES_tradnl" dirty="0" smtClean="0"/>
              <a:t> o Bucle de Vértices Compartidos</a:t>
            </a:r>
            <a:endParaRPr lang="es-ES" dirty="0"/>
          </a:p>
        </p:txBody>
      </p:sp>
      <p:pic>
        <p:nvPicPr>
          <p:cNvPr id="22" name="21 Imagen" descr="s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7"/>
            <a:ext cx="4715914" cy="3528392"/>
          </a:xfrm>
          <a:prstGeom prst="rect">
            <a:avLst/>
          </a:prstGeom>
        </p:spPr>
      </p:pic>
      <p:sp>
        <p:nvSpPr>
          <p:cNvPr id="23" name="3 Marcador de contenido"/>
          <p:cNvSpPr>
            <a:spLocks noGrp="1"/>
          </p:cNvSpPr>
          <p:nvPr>
            <p:ph sz="quarter" idx="2"/>
          </p:nvPr>
        </p:nvSpPr>
        <p:spPr>
          <a:xfrm>
            <a:off x="5004048" y="2385392"/>
            <a:ext cx="4139952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Patentada en 2012 por Mark KB7GF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Pequeño tamaño (10x10m)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Excelente F/B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Selecciona 8 rumbos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Ajuste muy sencillo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412776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Antena directiva de SOLO recepción para bandas bajas 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SAL: </a:t>
            </a:r>
            <a:r>
              <a:rPr lang="es-ES_tradnl" i="1" dirty="0" err="1" smtClean="0"/>
              <a:t>Shared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Apex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Loop</a:t>
            </a:r>
            <a:r>
              <a:rPr lang="es-ES_tradnl" dirty="0" smtClean="0"/>
              <a:t> o Bucles de Vértices Compartidos</a:t>
            </a:r>
            <a:endParaRPr lang="es-ES" dirty="0"/>
          </a:p>
        </p:txBody>
      </p:sp>
      <p:pic>
        <p:nvPicPr>
          <p:cNvPr id="5" name="4 Imagen" descr="sa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8472" cy="5215847"/>
          </a:xfrm>
          <a:prstGeom prst="rect">
            <a:avLst/>
          </a:prstGeom>
        </p:spPr>
      </p:pic>
      <p:pic>
        <p:nvPicPr>
          <p:cNvPr id="7" name="6 Imagen" descr="sal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3426013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SAL: </a:t>
            </a:r>
            <a:r>
              <a:rPr lang="es-ES_tradnl" i="1" dirty="0" err="1" smtClean="0"/>
              <a:t>Shared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Apex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Loop</a:t>
            </a:r>
            <a:r>
              <a:rPr lang="es-ES_tradnl" dirty="0" smtClean="0"/>
              <a:t> o Bucles de Vértices Compartidos</a:t>
            </a:r>
            <a:endParaRPr lang="es-ES" dirty="0"/>
          </a:p>
        </p:txBody>
      </p:sp>
      <p:pic>
        <p:nvPicPr>
          <p:cNvPr id="6" name="VID-20161209-WA00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3595" y="1538790"/>
            <a:ext cx="6816757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err="1" smtClean="0"/>
              <a:t>Array</a:t>
            </a:r>
            <a:r>
              <a:rPr lang="es-ES_tradnl" dirty="0" smtClean="0"/>
              <a:t> circular de 8 verticales cortas enfasadas para recepción en W3LPL</a:t>
            </a:r>
            <a:endParaRPr lang="es-ES" dirty="0"/>
          </a:p>
        </p:txBody>
      </p:sp>
      <p:pic>
        <p:nvPicPr>
          <p:cNvPr id="4" name="3 Imagen" descr="w3lp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71" y="3789040"/>
            <a:ext cx="9025060" cy="2813298"/>
          </a:xfrm>
          <a:prstGeom prst="rect">
            <a:avLst/>
          </a:prstGeom>
        </p:spPr>
      </p:pic>
      <p:sp>
        <p:nvSpPr>
          <p:cNvPr id="5" name="3 Marcador de contenido"/>
          <p:cNvSpPr>
            <a:spLocks noGrp="1"/>
          </p:cNvSpPr>
          <p:nvPr>
            <p:ph sz="quarter" idx="2"/>
          </p:nvPr>
        </p:nvSpPr>
        <p:spPr>
          <a:xfrm>
            <a:off x="683568" y="1556792"/>
            <a:ext cx="8460432" cy="2304256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RDF = 13,4 dB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Superficie ocupada de 3200 m2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Círculo de 65 m diámetro con 8 verticales de 7 m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Ancho del lóbulo -3dB de 50º  (</a:t>
            </a:r>
            <a:r>
              <a:rPr lang="es-ES_tradnl" sz="2400" b="1" dirty="0" err="1" smtClean="0"/>
              <a:t>equiv</a:t>
            </a:r>
            <a:r>
              <a:rPr lang="es-ES_tradnl" sz="2400" b="1" dirty="0" smtClean="0"/>
              <a:t>. a </a:t>
            </a:r>
            <a:r>
              <a:rPr lang="es-ES_tradnl" sz="2400" b="1" dirty="0" err="1" smtClean="0"/>
              <a:t>yagi</a:t>
            </a:r>
            <a:r>
              <a:rPr lang="es-ES_tradnl" sz="2400" b="1" dirty="0" smtClean="0"/>
              <a:t> de 5 el)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El </a:t>
            </a:r>
            <a:r>
              <a:rPr lang="es-ES_tradnl" dirty="0" err="1" smtClean="0"/>
              <a:t>array</a:t>
            </a:r>
            <a:r>
              <a:rPr lang="es-ES_tradnl" dirty="0" smtClean="0"/>
              <a:t> circular de 8 verticales tiene un lóbulo similar a una </a:t>
            </a:r>
            <a:r>
              <a:rPr lang="es-ES_tradnl" dirty="0" err="1" smtClean="0"/>
              <a:t>yagi</a:t>
            </a:r>
            <a:r>
              <a:rPr lang="es-ES_tradnl" dirty="0" smtClean="0"/>
              <a:t> 5 </a:t>
            </a:r>
            <a:r>
              <a:rPr lang="es-ES_tradnl" dirty="0" err="1" smtClean="0"/>
              <a:t>elem</a:t>
            </a:r>
            <a:endParaRPr lang="es-ES" dirty="0"/>
          </a:p>
        </p:txBody>
      </p:sp>
      <p:sp>
        <p:nvSpPr>
          <p:cNvPr id="5" name="3 Marcador de contenido"/>
          <p:cNvSpPr>
            <a:spLocks noGrp="1"/>
          </p:cNvSpPr>
          <p:nvPr>
            <p:ph sz="quarter" idx="2"/>
          </p:nvPr>
        </p:nvSpPr>
        <p:spPr>
          <a:xfrm>
            <a:off x="683568" y="1556792"/>
            <a:ext cx="6408712" cy="864096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s-ES_tradnl" sz="2400" b="1" dirty="0" smtClean="0"/>
              <a:t>50º de ancho del lóbulo para -3dB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" sz="2400" b="1" dirty="0"/>
          </a:p>
        </p:txBody>
      </p:sp>
      <p:pic>
        <p:nvPicPr>
          <p:cNvPr id="6" name="5 Imagen" descr="Sin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3692137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>
            <a:off x="827584" y="3933056"/>
            <a:ext cx="3168352" cy="1656184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658379" y="5156427"/>
            <a:ext cx="617477" cy="288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ES_tradnl" sz="18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60 m</a:t>
            </a:r>
            <a:endParaRPr lang="es-ES" sz="1800" b="1" dirty="0" smtClean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115616" y="5301208"/>
            <a:ext cx="0" cy="504056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187624" y="5519032"/>
            <a:ext cx="51167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ES_tradnl" sz="18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7 m</a:t>
            </a:r>
            <a:endParaRPr lang="es-ES" sz="1800" b="1" dirty="0" smtClean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F2AAF-0069-443E-BED4-4AB070673DE4}" type="slidenum">
              <a:rPr lang="es-ES"/>
              <a:pPr>
                <a:defRPr/>
              </a:pPr>
              <a:t>55</a:t>
            </a:fld>
            <a:endParaRPr lang="es-E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/>
            <a:r>
              <a:rPr lang="es-ES" smtClean="0"/>
              <a:t>Indice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34480"/>
            <a:ext cx="684765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Qué nos depara el ciclo solar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dirty="0" smtClean="0"/>
              <a:t>La propagación y las bandas bajas</a:t>
            </a:r>
            <a:endParaRPr lang="es-ES" dirty="0" smtClean="0"/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transmisión</a:t>
            </a:r>
          </a:p>
          <a:p>
            <a:pPr lvl="4" eaLnBrk="1" hangingPunct="1">
              <a:lnSpc>
                <a:spcPct val="90000"/>
              </a:lnSpc>
            </a:pPr>
            <a:endParaRPr lang="es-E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recepción</a:t>
            </a:r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b="1" dirty="0" smtClean="0">
                <a:solidFill>
                  <a:srgbClr val="FFFF00"/>
                </a:solidFill>
              </a:rPr>
              <a:t>Conclusiones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03648" y="5335488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" i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83568" y="1556792"/>
            <a:ext cx="8460432" cy="2304256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Nos esperan unos años muy interesantes para las bandas bajas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sz="24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En transmisión la clave es conseguir ganancia a ángulos de radiación bajos: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000" b="1" dirty="0" smtClean="0"/>
              <a:t>Si no dispones de altura, verticales es la gran opción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sz="24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En recepción la clave NO es la ganancia sino la directividad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es-ES_tradnl" sz="24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s-ES_tradnl" sz="2400" b="1" dirty="0" smtClean="0"/>
              <a:t>Queda todavía mucho campo para experimentar con antenas 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A90E8-886B-42CC-9157-5EB97C806FA0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63880" cy="864096"/>
          </a:xfrm>
        </p:spPr>
        <p:txBody>
          <a:bodyPr/>
          <a:lstStyle/>
          <a:p>
            <a:pPr eaLnBrk="1" hangingPunct="1"/>
            <a:r>
              <a:rPr lang="es-ES" dirty="0" smtClean="0"/>
              <a:t>… y los 15 m dentro de un año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1052736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Cobertura desde EA en 21 MHz a las 1400UTC  septiembre 2018</a:t>
            </a:r>
            <a:endParaRPr lang="es-ES" sz="20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" name="6 Imagen" descr="rel14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16" y="1727232"/>
            <a:ext cx="9007903" cy="508614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A90E8-886B-42CC-9157-5EB97C806FA0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63880" cy="864096"/>
          </a:xfrm>
        </p:spPr>
        <p:txBody>
          <a:bodyPr/>
          <a:lstStyle/>
          <a:p>
            <a:pPr eaLnBrk="1" hangingPunct="1"/>
            <a:r>
              <a:rPr lang="es-ES" dirty="0" smtClean="0"/>
              <a:t>Sin embargo esperamos notables mejoras para las bandas bajas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37270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Spots de </a:t>
            </a:r>
            <a:r>
              <a:rPr lang="es-ES_tradnl" b="1" dirty="0" err="1" smtClean="0">
                <a:solidFill>
                  <a:srgbClr val="FFFF00"/>
                </a:solidFill>
                <a:latin typeface="Arial" charset="0"/>
              </a:rPr>
              <a:t>ReverseBeacon</a:t>
            </a:r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 13:00UTC  16-jul-CNCW-2017</a:t>
            </a:r>
          </a:p>
          <a:p>
            <a:pPr lvl="1"/>
            <a:endParaRPr lang="es-ES" sz="2000" b="1" dirty="0" smtClean="0">
              <a:solidFill>
                <a:schemeClr val="tx2"/>
              </a:solidFill>
              <a:latin typeface="Arial" charset="0"/>
            </a:endParaRPr>
          </a:p>
          <a:p>
            <a:pPr lvl="1"/>
            <a:r>
              <a:rPr lang="es-ES" sz="2000" b="1" dirty="0" smtClean="0">
                <a:solidFill>
                  <a:schemeClr val="tx2"/>
                </a:solidFill>
                <a:latin typeface="Arial" charset="0"/>
              </a:rPr>
              <a:t>40m abiertos entre EA y USA a plena luz del día…¡¡¡en ambos lados!!!</a:t>
            </a:r>
          </a:p>
          <a:p>
            <a:pPr lvl="1"/>
            <a:endParaRPr lang="es-ES" sz="2000" b="1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" name="12 Imagen" descr="IMG_20170717_130543_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3794"/>
            <a:ext cx="9144000" cy="490159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17501"/>
            <a:ext cx="9144000" cy="4839891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A90E8-886B-42CC-9157-5EB97C806FA0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63880" cy="864096"/>
          </a:xfrm>
        </p:spPr>
        <p:txBody>
          <a:bodyPr/>
          <a:lstStyle/>
          <a:p>
            <a:pPr lvl="1"/>
            <a:r>
              <a:rPr lang="es-ES" sz="3600" dirty="0" smtClean="0">
                <a:latin typeface="Arial" charset="0"/>
              </a:rPr>
              <a:t>40m abiertos entre EA y USA a plena luz del día…¡¡¡en ambos lados!!!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37270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s-ES_tradnl" b="1" dirty="0" smtClean="0">
                <a:solidFill>
                  <a:srgbClr val="FFFF00"/>
                </a:solidFill>
                <a:latin typeface="Arial" charset="0"/>
              </a:rPr>
              <a:t>13:00UTC  16-jul-CNCW-2017</a:t>
            </a:r>
          </a:p>
          <a:p>
            <a:pPr lvl="1"/>
            <a:endParaRPr lang="es-ES" sz="20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7 Arco"/>
          <p:cNvSpPr/>
          <p:nvPr/>
        </p:nvSpPr>
        <p:spPr>
          <a:xfrm rot="21018073">
            <a:off x="2806153" y="3472965"/>
            <a:ext cx="2128416" cy="1443247"/>
          </a:xfrm>
          <a:prstGeom prst="arc">
            <a:avLst>
              <a:gd name="adj1" fmla="val 11026372"/>
              <a:gd name="adj2" fmla="val 21427057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0" y="2996952"/>
            <a:ext cx="20162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" sz="2000" b="1" dirty="0" smtClean="0">
                <a:solidFill>
                  <a:srgbClr val="003399"/>
                </a:solidFill>
                <a:latin typeface="Arial" charset="0"/>
              </a:rPr>
              <a:t>EA4ESP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EA5FR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EA5FX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EA4CWN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EA5WU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EA7BT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EA5DY</a:t>
            </a:r>
            <a:endParaRPr lang="es-ES" sz="20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3" name="12 Arco"/>
          <p:cNvSpPr/>
          <p:nvPr/>
        </p:nvSpPr>
        <p:spPr>
          <a:xfrm rot="21018073">
            <a:off x="2107852" y="3365381"/>
            <a:ext cx="2810022" cy="1719272"/>
          </a:xfrm>
          <a:prstGeom prst="arc">
            <a:avLst>
              <a:gd name="adj1" fmla="val 11665919"/>
              <a:gd name="adj2" fmla="val 21427057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5576" y="4109010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KO7SS</a:t>
            </a:r>
            <a:endParaRPr lang="es-ES" sz="20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67744" y="4226312"/>
            <a:ext cx="20162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W1NT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W3LPL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AA4VV</a:t>
            </a:r>
          </a:p>
          <a:p>
            <a:pPr lvl="1"/>
            <a:r>
              <a:rPr lang="es-ES_tradnl" sz="2000" b="1" dirty="0" smtClean="0">
                <a:solidFill>
                  <a:srgbClr val="003399"/>
                </a:solidFill>
                <a:latin typeface="Arial" charset="0"/>
              </a:rPr>
              <a:t>W4KKN</a:t>
            </a:r>
          </a:p>
          <a:p>
            <a:pPr lvl="1"/>
            <a:endParaRPr lang="es-ES_tradnl" sz="2000" b="1" dirty="0" smtClean="0">
              <a:solidFill>
                <a:srgbClr val="003399"/>
              </a:solidFill>
              <a:latin typeface="Arial" charset="0"/>
            </a:endParaRPr>
          </a:p>
          <a:p>
            <a:pPr lvl="1"/>
            <a:endParaRPr lang="es-ES" sz="2000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F2AAF-0069-443E-BED4-4AB070673DE4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eaLnBrk="1" hangingPunct="1"/>
            <a:r>
              <a:rPr lang="es-ES" smtClean="0"/>
              <a:t>Indice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34480"/>
            <a:ext cx="684765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Qué nos depara el ciclo solar</a:t>
            </a:r>
          </a:p>
          <a:p>
            <a:pPr eaLnBrk="1" hangingPunct="1">
              <a:lnSpc>
                <a:spcPct val="90000"/>
              </a:lnSpc>
            </a:pPr>
            <a:endParaRPr lang="es-ES_tradnl" dirty="0" smtClean="0"/>
          </a:p>
          <a:p>
            <a:pPr eaLnBrk="1" hangingPunct="1">
              <a:lnSpc>
                <a:spcPct val="90000"/>
              </a:lnSpc>
            </a:pPr>
            <a:r>
              <a:rPr lang="es-ES_tradnl" b="1" dirty="0" smtClean="0">
                <a:solidFill>
                  <a:srgbClr val="FFFF00"/>
                </a:solidFill>
              </a:rPr>
              <a:t>La propagación y las bandas bajas</a:t>
            </a: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transmisión</a:t>
            </a:r>
          </a:p>
          <a:p>
            <a:pPr lvl="4" eaLnBrk="1" hangingPunct="1">
              <a:lnSpc>
                <a:spcPct val="90000"/>
              </a:lnSpc>
            </a:pPr>
            <a:endParaRPr lang="es-E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Antenas de recepción</a:t>
            </a:r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Conclusiones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03648" y="2671192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">
  <a:themeElements>
    <a:clrScheme name="General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Office\Templates\3082\General.pot</Template>
  <TotalTime>4556</TotalTime>
  <Words>1988</Words>
  <Application>Microsoft Office PowerPoint</Application>
  <PresentationFormat>Presentación en pantalla (4:3)</PresentationFormat>
  <Paragraphs>528</Paragraphs>
  <Slides>56</Slides>
  <Notes>27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General</vt:lpstr>
      <vt:lpstr>Antenas para bandas bajas: prepárate para el mínimo solar</vt:lpstr>
      <vt:lpstr>Indice</vt:lpstr>
      <vt:lpstr>Entramos en el mínimo de actividad solar</vt:lpstr>
      <vt:lpstr>La propagación en las bandas altas se desploma</vt:lpstr>
      <vt:lpstr>Los 15m hace apenas tres años…</vt:lpstr>
      <vt:lpstr>… y los 15 m dentro de un año</vt:lpstr>
      <vt:lpstr>Sin embargo esperamos notables mejoras para las bandas bajas</vt:lpstr>
      <vt:lpstr>40m abiertos entre EA y USA a plena luz del día…¡¡¡en ambos lados!!!</vt:lpstr>
      <vt:lpstr>Indice</vt:lpstr>
      <vt:lpstr>El Sol emite radiación y partículas muy energéticas (viento solar)</vt:lpstr>
      <vt:lpstr>La ionización y des-ionización es un proceso continuo en la ionosfera</vt:lpstr>
      <vt:lpstr>Estructura de la ionosfera</vt:lpstr>
      <vt:lpstr>Tres capas son clave en la propagación</vt:lpstr>
      <vt:lpstr>Las capas F</vt:lpstr>
      <vt:lpstr>La capa E</vt:lpstr>
      <vt:lpstr>La capa D</vt:lpstr>
      <vt:lpstr>En 80 y 160 m el bloqueo diurno por  la capa D es total</vt:lpstr>
      <vt:lpstr>Máxima frecuencia utilizable, MUF</vt:lpstr>
      <vt:lpstr>Mínima frecuencia utilizable, LUF</vt:lpstr>
      <vt:lpstr>Qué podemos esperar en el mínimo solar en bandas bajas</vt:lpstr>
      <vt:lpstr>¿Por qué de día en 40m casi no hay DX y sólo corta distancia?</vt:lpstr>
      <vt:lpstr>La línea gris: excelentes condx para las bandas bajas</vt:lpstr>
      <vt:lpstr>La línea gris sigue un camino diferente cada mes...</vt:lpstr>
      <vt:lpstr>Diapositiva 24</vt:lpstr>
      <vt:lpstr>Indice</vt:lpstr>
      <vt:lpstr>El reto es conseguir ganancia con ángulos bajos de radiación</vt:lpstr>
      <vt:lpstr>Las verticales generan bajos ángulos de radiación</vt:lpstr>
      <vt:lpstr>La misión de los radiales es recoger sin pérdidas las corrientes de retorno</vt:lpstr>
      <vt:lpstr>Las corrientes de retorno generan pérdidas si discurren por alta R</vt:lpstr>
      <vt:lpstr>El sistema de radiales óptimo es de 120 de ¼ de onda</vt:lpstr>
      <vt:lpstr>Cuatro radiales elevados pueden funcionar como un sistema de 120 radiales</vt:lpstr>
      <vt:lpstr>Con un plano de tierra óptimo, la Z de una vertical ¼ l es de 29 W</vt:lpstr>
      <vt:lpstr>Modos de alimentar una torre como antena vertical</vt:lpstr>
      <vt:lpstr>Adaptador gamma</vt:lpstr>
      <vt:lpstr>Adaptador omega</vt:lpstr>
      <vt:lpstr>Con una trampa LC podemos “cortar” la torre en el punto deseado</vt:lpstr>
      <vt:lpstr>Las “Delta-Loop” son otra excelente alternativa para conseguir ángulos bajos</vt:lpstr>
      <vt:lpstr>El punto de alimentación de la Delta determina el lóbulo de radiación</vt:lpstr>
      <vt:lpstr>Las “Delta-Loop” son en realidad dos verticales enfasadas por sus extremos</vt:lpstr>
      <vt:lpstr>Indice</vt:lpstr>
      <vt:lpstr>En recepción la clave NO es la ganancia sino la directividad</vt:lpstr>
      <vt:lpstr>La calidad de una antena de RX se suele medir con el factor RDF</vt:lpstr>
      <vt:lpstr>Factor de mérito  RDF de las antenas de RX más populares</vt:lpstr>
      <vt:lpstr>Antenas Beverage</vt:lpstr>
      <vt:lpstr>Antenas Beverage de 450 m en ED5M</vt:lpstr>
      <vt:lpstr>Bucle K9AY</vt:lpstr>
      <vt:lpstr>Bucle K9AY: elimina el ruido de una sola dirección</vt:lpstr>
      <vt:lpstr>Bucle de media delta HDLA</vt:lpstr>
      <vt:lpstr>Bucle de media delta HDLA</vt:lpstr>
      <vt:lpstr>SAL: Shared Apex Loop o Bucle de Vértices Compartidos</vt:lpstr>
      <vt:lpstr>SAL: Shared Apex Loop o Bucles de Vértices Compartidos</vt:lpstr>
      <vt:lpstr>SAL: Shared Apex Loop o Bucles de Vértices Compartidos</vt:lpstr>
      <vt:lpstr>Array circular de 8 verticales cortas enfasadas para recepción en W3LPL</vt:lpstr>
      <vt:lpstr>El array circular de 8 verticales tiene un lóbulo similar a una yagi 5 elem</vt:lpstr>
      <vt:lpstr>Indice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papi</dc:creator>
  <cp:lastModifiedBy>Salvador</cp:lastModifiedBy>
  <cp:revision>50</cp:revision>
  <cp:lastPrinted>1601-01-01T00:00:00Z</cp:lastPrinted>
  <dcterms:created xsi:type="dcterms:W3CDTF">1601-01-01T00:00:00Z</dcterms:created>
  <dcterms:modified xsi:type="dcterms:W3CDTF">2017-09-15T16:42:50Z</dcterms:modified>
</cp:coreProperties>
</file>